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0" r:id="rId2"/>
    <p:sldId id="316" r:id="rId3"/>
    <p:sldId id="345" r:id="rId4"/>
    <p:sldId id="346" r:id="rId5"/>
    <p:sldId id="348" r:id="rId6"/>
    <p:sldId id="349" r:id="rId7"/>
    <p:sldId id="350" r:id="rId8"/>
    <p:sldId id="296" r:id="rId9"/>
    <p:sldId id="317" r:id="rId10"/>
    <p:sldId id="270" r:id="rId11"/>
    <p:sldId id="318" r:id="rId12"/>
    <p:sldId id="291" r:id="rId13"/>
    <p:sldId id="319" r:id="rId14"/>
    <p:sldId id="271" r:id="rId15"/>
    <p:sldId id="320" r:id="rId16"/>
    <p:sldId id="272" r:id="rId17"/>
    <p:sldId id="321" r:id="rId18"/>
    <p:sldId id="312" r:id="rId19"/>
    <p:sldId id="322" r:id="rId20"/>
    <p:sldId id="309" r:id="rId21"/>
    <p:sldId id="323" r:id="rId22"/>
    <p:sldId id="294" r:id="rId23"/>
    <p:sldId id="324" r:id="rId24"/>
    <p:sldId id="310" r:id="rId25"/>
    <p:sldId id="325" r:id="rId26"/>
    <p:sldId id="295" r:id="rId27"/>
    <p:sldId id="326" r:id="rId28"/>
    <p:sldId id="273" r:id="rId29"/>
    <p:sldId id="327" r:id="rId30"/>
    <p:sldId id="297" r:id="rId31"/>
    <p:sldId id="328" r:id="rId32"/>
    <p:sldId id="314" r:id="rId33"/>
    <p:sldId id="329" r:id="rId34"/>
    <p:sldId id="281" r:id="rId35"/>
    <p:sldId id="330" r:id="rId36"/>
    <p:sldId id="282" r:id="rId37"/>
    <p:sldId id="331" r:id="rId38"/>
    <p:sldId id="301" r:id="rId39"/>
    <p:sldId id="332" r:id="rId40"/>
    <p:sldId id="300" r:id="rId41"/>
    <p:sldId id="333" r:id="rId42"/>
    <p:sldId id="315" r:id="rId43"/>
    <p:sldId id="334" r:id="rId44"/>
    <p:sldId id="302" r:id="rId45"/>
    <p:sldId id="335" r:id="rId46"/>
    <p:sldId id="278" r:id="rId47"/>
    <p:sldId id="336" r:id="rId48"/>
    <p:sldId id="299" r:id="rId49"/>
    <p:sldId id="337" r:id="rId50"/>
    <p:sldId id="304" r:id="rId51"/>
    <p:sldId id="338" r:id="rId52"/>
    <p:sldId id="307" r:id="rId53"/>
    <p:sldId id="339" r:id="rId54"/>
    <p:sldId id="308" r:id="rId55"/>
    <p:sldId id="340" r:id="rId56"/>
    <p:sldId id="303" r:id="rId57"/>
    <p:sldId id="341" r:id="rId58"/>
    <p:sldId id="305" r:id="rId59"/>
    <p:sldId id="342" r:id="rId60"/>
    <p:sldId id="288" r:id="rId61"/>
    <p:sldId id="343" r:id="rId62"/>
    <p:sldId id="306" r:id="rId63"/>
    <p:sldId id="344" r:id="rId64"/>
    <p:sldId id="351" r:id="rId6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675" autoAdjust="0"/>
  </p:normalViewPr>
  <p:slideViewPr>
    <p:cSldViewPr>
      <p:cViewPr varScale="1">
        <p:scale>
          <a:sx n="109" d="100"/>
          <a:sy n="109" d="100"/>
        </p:scale>
        <p:origin x="642" y="12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B16209-9E73-4D28-8BC7-F98FE02961A5}" type="datetimeFigureOut">
              <a:rPr lang="en-US" smtClean="0"/>
              <a:t>1/18/2022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F066F0-1BBE-4400-8502-75CFCC99368E}" type="slidenum">
              <a:rPr lang="en-US" smtClean="0"/>
              <a:t>‹#›</a:t>
            </a:fld>
            <a:endParaRPr lang="en-US"/>
          </a:p>
        </p:txBody>
      </p:sp>
    </p:spTree>
    <p:extLst>
      <p:ext uri="{BB962C8B-B14F-4D97-AF65-F5344CB8AC3E}">
        <p14:creationId xmlns:p14="http://schemas.microsoft.com/office/powerpoint/2010/main" val="319740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066F0-1BBE-4400-8502-75CFCC99368E}" type="slidenum">
              <a:rPr lang="en-US" smtClean="0"/>
              <a:t>18</a:t>
            </a:fld>
            <a:endParaRPr lang="en-US"/>
          </a:p>
        </p:txBody>
      </p:sp>
    </p:spTree>
    <p:extLst>
      <p:ext uri="{BB962C8B-B14F-4D97-AF65-F5344CB8AC3E}">
        <p14:creationId xmlns:p14="http://schemas.microsoft.com/office/powerpoint/2010/main" val="345849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066F0-1BBE-4400-8502-75CFCC99368E}" type="slidenum">
              <a:rPr lang="en-US" smtClean="0"/>
              <a:t>19</a:t>
            </a:fld>
            <a:endParaRPr lang="en-US"/>
          </a:p>
        </p:txBody>
      </p:sp>
    </p:spTree>
    <p:extLst>
      <p:ext uri="{BB962C8B-B14F-4D97-AF65-F5344CB8AC3E}">
        <p14:creationId xmlns:p14="http://schemas.microsoft.com/office/powerpoint/2010/main" val="302348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066F0-1BBE-4400-8502-75CFCC99368E}" type="slidenum">
              <a:rPr lang="en-US" smtClean="0"/>
              <a:t>20</a:t>
            </a:fld>
            <a:endParaRPr lang="en-US"/>
          </a:p>
        </p:txBody>
      </p:sp>
    </p:spTree>
    <p:extLst>
      <p:ext uri="{BB962C8B-B14F-4D97-AF65-F5344CB8AC3E}">
        <p14:creationId xmlns:p14="http://schemas.microsoft.com/office/powerpoint/2010/main" val="908589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066F0-1BBE-4400-8502-75CFCC99368E}" type="slidenum">
              <a:rPr lang="en-US" smtClean="0"/>
              <a:t>21</a:t>
            </a:fld>
            <a:endParaRPr lang="en-US"/>
          </a:p>
        </p:txBody>
      </p:sp>
    </p:spTree>
    <p:extLst>
      <p:ext uri="{BB962C8B-B14F-4D97-AF65-F5344CB8AC3E}">
        <p14:creationId xmlns:p14="http://schemas.microsoft.com/office/powerpoint/2010/main" val="427419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F7AD7F-8C0D-4954-A4BA-F53BA5BBADBD}" type="slidenum">
              <a:rPr lang="zh-TW" altLang="en-US" smtClean="0"/>
              <a:t>30</a:t>
            </a:fld>
            <a:endParaRPr lang="zh-TW" altLang="en-US"/>
          </a:p>
        </p:txBody>
      </p:sp>
    </p:spTree>
    <p:extLst>
      <p:ext uri="{BB962C8B-B14F-4D97-AF65-F5344CB8AC3E}">
        <p14:creationId xmlns:p14="http://schemas.microsoft.com/office/powerpoint/2010/main" val="295886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F7AD7F-8C0D-4954-A4BA-F53BA5BBADBD}" type="slidenum">
              <a:rPr lang="zh-TW" altLang="en-US" smtClean="0"/>
              <a:t>31</a:t>
            </a:fld>
            <a:endParaRPr lang="zh-TW" altLang="en-US"/>
          </a:p>
        </p:txBody>
      </p:sp>
    </p:spTree>
    <p:extLst>
      <p:ext uri="{BB962C8B-B14F-4D97-AF65-F5344CB8AC3E}">
        <p14:creationId xmlns:p14="http://schemas.microsoft.com/office/powerpoint/2010/main" val="247740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8F066F0-1BBE-4400-8502-75CFCC99368E}" type="slidenum">
              <a:rPr lang="en-US" smtClean="0"/>
              <a:t>56</a:t>
            </a:fld>
            <a:endParaRPr lang="en-US"/>
          </a:p>
        </p:txBody>
      </p:sp>
    </p:spTree>
    <p:extLst>
      <p:ext uri="{BB962C8B-B14F-4D97-AF65-F5344CB8AC3E}">
        <p14:creationId xmlns:p14="http://schemas.microsoft.com/office/powerpoint/2010/main" val="142501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8F066F0-1BBE-4400-8502-75CFCC99368E}" type="slidenum">
              <a:rPr lang="en-US" smtClean="0"/>
              <a:t>62</a:t>
            </a:fld>
            <a:endParaRPr lang="en-US"/>
          </a:p>
        </p:txBody>
      </p:sp>
    </p:spTree>
    <p:extLst>
      <p:ext uri="{BB962C8B-B14F-4D97-AF65-F5344CB8AC3E}">
        <p14:creationId xmlns:p14="http://schemas.microsoft.com/office/powerpoint/2010/main" val="4047632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51A19D-2CB8-4640-91C6-5CDFE0D9DA0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334557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51A19D-2CB8-4640-91C6-5CDFE0D9DA0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1352949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51A19D-2CB8-4640-91C6-5CDFE0D9DA0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352971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51A19D-2CB8-4640-91C6-5CDFE0D9DA0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426808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51A19D-2CB8-4640-91C6-5CDFE0D9DA0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154777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51A19D-2CB8-4640-91C6-5CDFE0D9DA0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294737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51A19D-2CB8-4640-91C6-5CDFE0D9DA0B}"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637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51A19D-2CB8-4640-91C6-5CDFE0D9DA0B}"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734258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1A19D-2CB8-4640-91C6-5CDFE0D9DA0B}"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231403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51A19D-2CB8-4640-91C6-5CDFE0D9DA0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321289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51A19D-2CB8-4640-91C6-5CDFE0D9DA0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F3345-4FCC-4587-BEB9-4F356E4C496B}" type="slidenum">
              <a:rPr lang="en-US" smtClean="0"/>
              <a:t>‹#›</a:t>
            </a:fld>
            <a:endParaRPr lang="en-US"/>
          </a:p>
        </p:txBody>
      </p:sp>
    </p:spTree>
    <p:extLst>
      <p:ext uri="{BB962C8B-B14F-4D97-AF65-F5344CB8AC3E}">
        <p14:creationId xmlns:p14="http://schemas.microsoft.com/office/powerpoint/2010/main" val="337052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1A19D-2CB8-4640-91C6-5CDFE0D9DA0B}" type="datetimeFigureOut">
              <a:rPr lang="en-US" smtClean="0"/>
              <a:t>1/18/2022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F3345-4FCC-4587-BEB9-4F356E4C496B}" type="slidenum">
              <a:rPr lang="en-US" smtClean="0"/>
              <a:t>‹#›</a:t>
            </a:fld>
            <a:endParaRPr lang="en-US"/>
          </a:p>
        </p:txBody>
      </p:sp>
    </p:spTree>
    <p:extLst>
      <p:ext uri="{BB962C8B-B14F-4D97-AF65-F5344CB8AC3E}">
        <p14:creationId xmlns:p14="http://schemas.microsoft.com/office/powerpoint/2010/main" val="3796676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sutori.com/en/story/hu-ren-nei-xi-yu-bei-wei-xiao-wen-di-han-hua-sinicization-measures-by-emperor--52LbMmthjnj1xHqXGJcMf61Q"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
            <a:ext cx="4862091" cy="621880"/>
          </a:xfrm>
          <a:prstGeom prst="rect">
            <a:avLst/>
          </a:prstGeom>
          <a:gradFill rotWithShape="1">
            <a:gsLst>
              <a:gs pos="0">
                <a:srgbClr val="C96731">
                  <a:tint val="80000"/>
                  <a:satMod val="107000"/>
                  <a:lumMod val="103000"/>
                </a:srgbClr>
              </a:gs>
              <a:gs pos="100000">
                <a:srgbClr val="C96731">
                  <a:tint val="82000"/>
                  <a:satMod val="109000"/>
                  <a:lumMod val="103000"/>
                </a:srgbClr>
              </a:gs>
            </a:gsLst>
            <a:lin ang="5400000" scaled="0"/>
          </a:gradFill>
          <a:ln w="6350" cap="flat" cmpd="sng" algn="ctr">
            <a:solidFill>
              <a:srgbClr val="C96731"/>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400" b="0" i="0" u="none" strike="noStrike" kern="1200" cap="none" spc="0" normalizeH="0" baseline="0" noProof="0" dirty="0" smtClean="0">
                <a:ln>
                  <a:noFill/>
                </a:ln>
                <a:solidFill>
                  <a:srgbClr val="000000"/>
                </a:solidFill>
                <a:effectLst/>
                <a:uLnTx/>
                <a:uFillTx/>
                <a:latin typeface="Adobe 繁黑體 Std B" pitchFamily="34" charset="-128"/>
                <a:ea typeface="Adobe 繁黑體 Std B" pitchFamily="34" charset="-128"/>
              </a:rPr>
              <a:t>主題：</a:t>
            </a:r>
            <a:r>
              <a:rPr lang="zh-CN" altLang="en-US" sz="2400" dirty="0" smtClean="0">
                <a:solidFill>
                  <a:srgbClr val="000000"/>
                </a:solidFill>
                <a:latin typeface="Adobe 繁黑體 Std B" pitchFamily="34" charset="-128"/>
                <a:ea typeface="Adobe 繁黑體 Std B" pitchFamily="34" charset="-128"/>
              </a:rPr>
              <a:t>胡人</a:t>
            </a:r>
            <a:r>
              <a:rPr lang="zh-CN" altLang="en-US" sz="2400" dirty="0">
                <a:solidFill>
                  <a:srgbClr val="000000"/>
                </a:solidFill>
                <a:latin typeface="Adobe 繁黑體 Std B" pitchFamily="34" charset="-128"/>
                <a:ea typeface="Adobe 繁黑體 Std B" pitchFamily="34" charset="-128"/>
              </a:rPr>
              <a:t>內</a:t>
            </a:r>
            <a:r>
              <a:rPr lang="zh-CN" altLang="en-US" sz="2400" dirty="0" smtClean="0">
                <a:solidFill>
                  <a:srgbClr val="000000"/>
                </a:solidFill>
                <a:latin typeface="Adobe 繁黑體 Std B" pitchFamily="34" charset="-128"/>
                <a:ea typeface="Adobe 繁黑體 Std B" pitchFamily="34" charset="-128"/>
              </a:rPr>
              <a:t>徙與北魏孝文帝漢化</a:t>
            </a:r>
            <a:endParaRPr kumimoji="0" lang="en-US" sz="2400" b="0" i="0" u="none" strike="noStrike" kern="1200" cap="none" spc="0" normalizeH="0" baseline="0" noProof="0" dirty="0">
              <a:ln>
                <a:noFill/>
              </a:ln>
              <a:solidFill>
                <a:srgbClr val="000000"/>
              </a:solidFill>
              <a:effectLst/>
              <a:uLnTx/>
              <a:uFillTx/>
              <a:latin typeface="Adobe 繁黑體 Std B" pitchFamily="34" charset="-128"/>
              <a:ea typeface="Adobe 繁黑體 Std B" pitchFamily="34" charset="-128"/>
            </a:endParaRPr>
          </a:p>
        </p:txBody>
      </p:sp>
      <p:sp>
        <p:nvSpPr>
          <p:cNvPr id="5" name="TextBox 4"/>
          <p:cNvSpPr txBox="1"/>
          <p:nvPr/>
        </p:nvSpPr>
        <p:spPr>
          <a:xfrm>
            <a:off x="8012" y="990600"/>
            <a:ext cx="912138" cy="461665"/>
          </a:xfrm>
          <a:prstGeom prst="rect">
            <a:avLst/>
          </a:prstGeom>
          <a:solidFill>
            <a:srgbClr val="C96731">
              <a:lumMod val="20000"/>
              <a:lumOff val="8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srgbClr val="000000"/>
                </a:solidFill>
                <a:effectLst/>
                <a:uLnTx/>
                <a:uFillTx/>
                <a:latin typeface="Adobe 繁黑體 Std B" pitchFamily="34" charset="-128"/>
                <a:ea typeface="Adobe 繁黑體 Std B" pitchFamily="34" charset="-128"/>
              </a:rPr>
              <a:t>總論</a:t>
            </a:r>
            <a:endParaRPr kumimoji="0" lang="zh-HK" altLang="en-US" sz="2400" b="0" i="0" u="none" strike="noStrike" kern="0" cap="none" spc="0" normalizeH="0" baseline="0" noProof="0" dirty="0" smtClean="0">
              <a:ln>
                <a:noFill/>
              </a:ln>
              <a:solidFill>
                <a:srgbClr val="000000"/>
              </a:solidFill>
              <a:effectLst/>
              <a:uLnTx/>
              <a:uFillTx/>
              <a:latin typeface="Adobe 繁黑體 Std B" pitchFamily="34" charset="-128"/>
              <a:ea typeface="Adobe 繁黑體 Std B" pitchFamily="34" charset="-128"/>
            </a:endParaRPr>
          </a:p>
        </p:txBody>
      </p:sp>
      <p:sp>
        <p:nvSpPr>
          <p:cNvPr id="6" name="TextBox 5"/>
          <p:cNvSpPr txBox="1"/>
          <p:nvPr/>
        </p:nvSpPr>
        <p:spPr>
          <a:xfrm>
            <a:off x="137319" y="1676400"/>
            <a:ext cx="6934200" cy="1754326"/>
          </a:xfrm>
          <a:prstGeom prst="rect">
            <a:avLst/>
          </a:prstGeom>
          <a:noFill/>
          <a:ln>
            <a:solidFill>
              <a:schemeClr val="accent2">
                <a:lumMod val="50000"/>
              </a:schemeClr>
            </a:solidFill>
          </a:ln>
        </p:spPr>
        <p:txBody>
          <a:bodyPr wrap="square" rtlCol="0">
            <a:spAutoFit/>
          </a:bodyPr>
          <a:lstStyle/>
          <a:p>
            <a:r>
              <a:rPr lang="zh-CN" altLang="en-US" dirty="0">
                <a:latin typeface="微軟正黑體" panose="020B0604030504040204" pitchFamily="34" charset="-120"/>
                <a:ea typeface="微軟正黑體" panose="020B0604030504040204" pitchFamily="34" charset="-120"/>
              </a:rPr>
              <a:t>魏晉</a:t>
            </a:r>
            <a:r>
              <a:rPr lang="zh-TW" altLang="en-US" dirty="0">
                <a:latin typeface="微軟正黑體" panose="020B0604030504040204" pitchFamily="34" charset="-120"/>
                <a:ea typeface="微軟正黑體" panose="020B0604030504040204" pitchFamily="34" charset="-120"/>
              </a:rPr>
              <a:t>南北朝（</a:t>
            </a:r>
            <a:r>
              <a:rPr lang="en-US" altLang="zh-TW" dirty="0" smtClean="0">
                <a:latin typeface="微軟正黑體" panose="020B0604030504040204" pitchFamily="34" charset="-120"/>
                <a:ea typeface="微軟正黑體" panose="020B0604030504040204" pitchFamily="34" charset="-120"/>
              </a:rPr>
              <a:t>220-589</a:t>
            </a:r>
            <a:r>
              <a:rPr lang="zh-TW" altLang="en-US" dirty="0">
                <a:latin typeface="微軟正黑體" panose="020B0604030504040204" pitchFamily="34" charset="-120"/>
                <a:ea typeface="微軟正黑體" panose="020B0604030504040204" pitchFamily="34" charset="-120"/>
              </a:rPr>
              <a:t>年）是中國歷史上民族交往最頻繁，亦是民族融合的主要時期</a:t>
            </a:r>
            <a:r>
              <a:rPr lang="zh-CN" altLang="en-US" dirty="0" smtClean="0">
                <a:latin typeface="微軟正黑體" panose="020B0604030504040204" pitchFamily="34" charset="-120"/>
                <a:ea typeface="微軟正黑體" panose="020B0604030504040204" pitchFamily="34" charset="-120"/>
              </a:rPr>
              <a:t>。</a:t>
            </a:r>
            <a:endParaRPr lang="en-US" altLang="zh-CN"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a:p>
            <a:r>
              <a:rPr lang="zh-CN" altLang="en-US" dirty="0" smtClean="0">
                <a:latin typeface="微軟正黑體" panose="020B0604030504040204" pitchFamily="34" charset="-120"/>
                <a:ea typeface="微軟正黑體" panose="020B0604030504040204" pitchFamily="34" charset="-120"/>
              </a:rPr>
              <a:t>這個時期，中國北方的鮮卑人，</a:t>
            </a:r>
            <a:r>
              <a:rPr lang="zh-TW" altLang="en-US" dirty="0" smtClean="0">
                <a:latin typeface="微軟正黑體" panose="020B0604030504040204" pitchFamily="34" charset="-120"/>
                <a:ea typeface="微軟正黑體" panose="020B0604030504040204" pitchFamily="34" charset="-120"/>
              </a:rPr>
              <a:t>進</a:t>
            </a:r>
            <a:r>
              <a:rPr lang="zh-CN" altLang="en-US" dirty="0" smtClean="0">
                <a:latin typeface="微軟正黑體" panose="020B0604030504040204" pitchFamily="34" charset="-120"/>
                <a:ea typeface="微軟正黑體" panose="020B0604030504040204" pitchFamily="34" charset="-120"/>
              </a:rPr>
              <a:t>入中原地區，建立北魏王朝。孝文帝（在位</a:t>
            </a:r>
            <a:r>
              <a:rPr lang="en-US" altLang="zh-CN" dirty="0" smtClean="0">
                <a:latin typeface="微軟正黑體" panose="020B0604030504040204" pitchFamily="34" charset="-120"/>
                <a:ea typeface="微軟正黑體" panose="020B0604030504040204" pitchFamily="34" charset="-120"/>
              </a:rPr>
              <a:t>471-499</a:t>
            </a:r>
            <a:r>
              <a:rPr lang="zh-TW" altLang="en-US" dirty="0" smtClean="0">
                <a:latin typeface="微軟正黑體" panose="020B0604030504040204" pitchFamily="34" charset="-120"/>
                <a:ea typeface="微軟正黑體" panose="020B0604030504040204" pitchFamily="34" charset="-120"/>
              </a:rPr>
              <a:t>年</a:t>
            </a:r>
            <a:r>
              <a:rPr lang="zh-CN" altLang="en-US" dirty="0" smtClean="0">
                <a:latin typeface="微軟正黑體" panose="020B0604030504040204" pitchFamily="34" charset="-120"/>
                <a:ea typeface="微軟正黑體" panose="020B0604030504040204" pitchFamily="34" charset="-120"/>
              </a:rPr>
              <a:t>）為了讓鮮卑人與漢人可以和平共處，不單把首都從平城遷至洛陽，更要求鮮卑族人進行了一系列的漢化運動。</a:t>
            </a:r>
            <a:endParaRPr lang="en-US" altLang="zh-CN" dirty="0" smtClean="0">
              <a:latin typeface="微軟正黑體" panose="020B0604030504040204" pitchFamily="34" charset="-120"/>
              <a:ea typeface="微軟正黑體" panose="020B0604030504040204" pitchFamily="34" charset="-120"/>
            </a:endParaRPr>
          </a:p>
        </p:txBody>
      </p:sp>
      <p:sp>
        <p:nvSpPr>
          <p:cNvPr id="7" name="TextBox 6"/>
          <p:cNvSpPr txBox="1"/>
          <p:nvPr/>
        </p:nvSpPr>
        <p:spPr>
          <a:xfrm>
            <a:off x="106074" y="4419600"/>
            <a:ext cx="6965445" cy="1077218"/>
          </a:xfrm>
          <a:prstGeom prst="rect">
            <a:avLst/>
          </a:prstGeom>
          <a:noFill/>
          <a:ln>
            <a:solidFill>
              <a:schemeClr val="accent2">
                <a:lumMod val="50000"/>
              </a:schemeClr>
            </a:solidFill>
          </a:ln>
        </p:spPr>
        <p:txBody>
          <a:bodyPr wrap="square" rtlCol="0">
            <a:spAutoFit/>
          </a:bodyPr>
          <a:lstStyle/>
          <a:p>
            <a:r>
              <a:rPr lang="zh-CN" altLang="en-US" sz="1600" dirty="0" smtClean="0">
                <a:latin typeface="宋体" panose="02010600030101010101" pitchFamily="2" charset="-122"/>
                <a:ea typeface="宋体" panose="02010600030101010101" pitchFamily="2" charset="-122"/>
              </a:rPr>
              <a:t>在</a:t>
            </a:r>
            <a:r>
              <a:rPr lang="zh-TW" altLang="en-US" sz="1600" dirty="0" smtClean="0">
                <a:latin typeface="宋体" panose="02010600030101010101" pitchFamily="2" charset="-122"/>
                <a:ea typeface="宋体" panose="02010600030101010101" pitchFamily="2" charset="-122"/>
              </a:rPr>
              <a:t>本課題</a:t>
            </a:r>
            <a:r>
              <a:rPr lang="zh-CN" altLang="en-US" sz="1600" dirty="0" smtClean="0">
                <a:latin typeface="宋体" panose="02010600030101010101" pitchFamily="2" charset="-122"/>
                <a:ea typeface="宋体" panose="02010600030101010101" pitchFamily="2" charset="-122"/>
              </a:rPr>
              <a:t>，</a:t>
            </a:r>
            <a:r>
              <a:rPr lang="zh-TW" altLang="en-US" sz="1600" dirty="0" smtClean="0">
                <a:latin typeface="宋体" panose="02010600030101010101" pitchFamily="2" charset="-122"/>
                <a:ea typeface="宋体" panose="02010600030101010101" pitchFamily="2" charset="-122"/>
              </a:rPr>
              <a:t>你</a:t>
            </a:r>
            <a:r>
              <a:rPr lang="zh-CN" altLang="en-US" sz="1600" dirty="0" smtClean="0">
                <a:latin typeface="宋体" panose="02010600030101010101" pitchFamily="2" charset="-122"/>
                <a:ea typeface="宋体" panose="02010600030101010101" pitchFamily="2" charset="-122"/>
              </a:rPr>
              <a:t>將可以學到：</a:t>
            </a:r>
            <a:endParaRPr lang="en-US" altLang="zh-CN" sz="1600" dirty="0" smtClean="0">
              <a:latin typeface="宋体" panose="02010600030101010101" pitchFamily="2" charset="-122"/>
              <a:ea typeface="宋体" panose="02010600030101010101" pitchFamily="2" charset="-122"/>
            </a:endParaRPr>
          </a:p>
          <a:p>
            <a:pPr marL="342900" indent="-342900">
              <a:buAutoNum type="arabicPeriod"/>
            </a:pPr>
            <a:r>
              <a:rPr lang="zh-CN" altLang="en-US" sz="1600" dirty="0" smtClean="0">
                <a:latin typeface="宋体" panose="02010600030101010101" pitchFamily="2" charset="-122"/>
                <a:ea typeface="宋体" panose="02010600030101010101" pitchFamily="2" charset="-122"/>
              </a:rPr>
              <a:t>胡人內徙</a:t>
            </a:r>
            <a:r>
              <a:rPr lang="zh-TW" altLang="en-US" sz="1600" dirty="0" smtClean="0">
                <a:latin typeface="宋体" panose="02010600030101010101" pitchFamily="2" charset="-122"/>
                <a:ea typeface="宋体" panose="02010600030101010101" pitchFamily="2" charset="-122"/>
              </a:rPr>
              <a:t>的經過</a:t>
            </a:r>
            <a:endParaRPr lang="en-US" altLang="zh-CN" sz="1600" dirty="0" smtClean="0">
              <a:latin typeface="宋体" panose="02010600030101010101" pitchFamily="2" charset="-122"/>
              <a:ea typeface="宋体" panose="02010600030101010101" pitchFamily="2" charset="-122"/>
            </a:endParaRPr>
          </a:p>
          <a:p>
            <a:pPr marL="342900" indent="-342900">
              <a:buAutoNum type="arabicPeriod"/>
            </a:pPr>
            <a:r>
              <a:rPr lang="zh-CN" altLang="en-US" sz="1600" dirty="0" smtClean="0">
                <a:latin typeface="宋体" panose="02010600030101010101" pitchFamily="2" charset="-122"/>
                <a:ea typeface="宋体" panose="02010600030101010101" pitchFamily="2" charset="-122"/>
              </a:rPr>
              <a:t>孝文帝遷都及</a:t>
            </a:r>
            <a:r>
              <a:rPr lang="zh-TW" altLang="en-US" sz="1600" dirty="0" smtClean="0">
                <a:latin typeface="宋体" panose="02010600030101010101" pitchFamily="2" charset="-122"/>
                <a:ea typeface="宋体" panose="02010600030101010101" pitchFamily="2" charset="-122"/>
              </a:rPr>
              <a:t>他所</a:t>
            </a:r>
            <a:r>
              <a:rPr lang="zh-CN" altLang="en-US" sz="1600" dirty="0" smtClean="0">
                <a:latin typeface="宋体" panose="02010600030101010101" pitchFamily="2" charset="-122"/>
                <a:ea typeface="宋体" panose="02010600030101010101" pitchFamily="2" charset="-122"/>
              </a:rPr>
              <a:t>推行的漢化措施</a:t>
            </a:r>
            <a:r>
              <a:rPr lang="zh-TW" altLang="en-US" sz="1600" dirty="0" smtClean="0">
                <a:latin typeface="宋体" panose="02010600030101010101" pitchFamily="2" charset="-122"/>
                <a:ea typeface="宋体" panose="02010600030101010101" pitchFamily="2" charset="-122"/>
              </a:rPr>
              <a:t>內容</a:t>
            </a:r>
            <a:r>
              <a:rPr lang="zh-CN" altLang="en-US" sz="1600" dirty="0" smtClean="0">
                <a:latin typeface="宋体" panose="02010600030101010101" pitchFamily="2" charset="-122"/>
                <a:ea typeface="宋体" panose="02010600030101010101" pitchFamily="2" charset="-122"/>
              </a:rPr>
              <a:t>（文化及風俗）</a:t>
            </a:r>
            <a:endParaRPr lang="en-US" altLang="zh-CN" sz="1600" dirty="0" smtClean="0">
              <a:latin typeface="宋体" panose="02010600030101010101" pitchFamily="2" charset="-122"/>
              <a:ea typeface="宋体" panose="02010600030101010101" pitchFamily="2" charset="-122"/>
            </a:endParaRPr>
          </a:p>
          <a:p>
            <a:pPr marL="342900" indent="-342900">
              <a:buAutoNum type="arabicPeriod"/>
            </a:pPr>
            <a:r>
              <a:rPr lang="zh-CN" altLang="en-US" sz="1600" dirty="0">
                <a:latin typeface="宋体" panose="02010600030101010101" pitchFamily="2" charset="-122"/>
                <a:ea typeface="宋体" panose="02010600030101010101" pitchFamily="2" charset="-122"/>
              </a:rPr>
              <a:t>漢</a:t>
            </a:r>
            <a:r>
              <a:rPr lang="zh-CN" altLang="en-US" sz="1600" dirty="0" smtClean="0">
                <a:latin typeface="宋体" panose="02010600030101010101" pitchFamily="2" charset="-122"/>
                <a:ea typeface="宋体" panose="02010600030101010101" pitchFamily="2" charset="-122"/>
              </a:rPr>
              <a:t>化措施的影響（如民族融和）</a:t>
            </a:r>
            <a:endParaRPr lang="en-US" altLang="zh-CN" sz="1600" dirty="0" smtClean="0">
              <a:latin typeface="宋体" panose="02010600030101010101" pitchFamily="2" charset="-122"/>
              <a:ea typeface="宋体" panose="02010600030101010101" pitchFamily="2" charset="-122"/>
            </a:endParaRPr>
          </a:p>
        </p:txBody>
      </p:sp>
      <p:sp>
        <p:nvSpPr>
          <p:cNvPr id="8" name="Rectangle 7"/>
          <p:cNvSpPr/>
          <p:nvPr/>
        </p:nvSpPr>
        <p:spPr>
          <a:xfrm>
            <a:off x="106074" y="5638800"/>
            <a:ext cx="1917513" cy="369332"/>
          </a:xfrm>
          <a:prstGeom prst="rect">
            <a:avLst/>
          </a:prstGeom>
        </p:spPr>
        <p:txBody>
          <a:bodyPr wrap="none">
            <a:spAutoFit/>
          </a:bodyPr>
          <a:lstStyle/>
          <a:p>
            <a:r>
              <a:rPr lang="zh-TW" altLang="en-US" dirty="0" smtClean="0"/>
              <a:t>教學節數建議：</a:t>
            </a:r>
            <a:r>
              <a:rPr lang="en-US" altLang="zh-TW" dirty="0"/>
              <a:t>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335" y="18861"/>
            <a:ext cx="4756141" cy="6861773"/>
          </a:xfrm>
          <a:prstGeom prst="rect">
            <a:avLst/>
          </a:prstGeom>
        </p:spPr>
      </p:pic>
      <p:sp>
        <p:nvSpPr>
          <p:cNvPr id="9" name="TextBox 8"/>
          <p:cNvSpPr txBox="1"/>
          <p:nvPr/>
        </p:nvSpPr>
        <p:spPr>
          <a:xfrm>
            <a:off x="7681119" y="6477000"/>
            <a:ext cx="2667000" cy="338554"/>
          </a:xfrm>
          <a:prstGeom prst="rect">
            <a:avLst/>
          </a:prstGeom>
          <a:noFill/>
        </p:spPr>
        <p:txBody>
          <a:bodyPr wrap="square" rtlCol="0">
            <a:spAutoFit/>
          </a:bodyPr>
          <a:lstStyle/>
          <a:p>
            <a:r>
              <a:rPr lang="zh-CN" altLang="en-US" sz="1600" b="1" dirty="0" smtClean="0">
                <a:solidFill>
                  <a:schemeClr val="bg1"/>
                </a:solidFill>
              </a:rPr>
              <a:t>孝文帝像（百度百科）</a:t>
            </a:r>
            <a:endParaRPr lang="en-US" sz="1600" b="1" dirty="0">
              <a:solidFill>
                <a:schemeClr val="bg1"/>
              </a:solidFill>
            </a:endParaRPr>
          </a:p>
        </p:txBody>
      </p:sp>
    </p:spTree>
    <p:extLst>
      <p:ext uri="{BB962C8B-B14F-4D97-AF65-F5344CB8AC3E}">
        <p14:creationId xmlns:p14="http://schemas.microsoft.com/office/powerpoint/2010/main" val="3205303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10</a:t>
            </a:fld>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5978" y="2586973"/>
            <a:ext cx="2368518" cy="158333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31172" y="4583523"/>
            <a:ext cx="1099244" cy="584775"/>
          </a:xfrm>
          <a:prstGeom prst="rect">
            <a:avLst/>
          </a:prstGeom>
          <a:noFill/>
          <a:ln w="38100">
            <a:solidFill>
              <a:srgbClr val="C00000"/>
            </a:solidFill>
          </a:ln>
        </p:spPr>
        <p:txBody>
          <a:bodyPr wrap="square" rtlCol="0">
            <a:spAutoFit/>
          </a:bodyPr>
          <a:lstStyle/>
          <a:p>
            <a:r>
              <a:rPr lang="zh-CN" altLang="en-US" sz="3200" dirty="0" smtClean="0"/>
              <a:t>畜牧</a:t>
            </a:r>
            <a:endParaRPr lang="en-US" sz="3200" dirty="0"/>
          </a:p>
        </p:txBody>
      </p:sp>
      <p:sp>
        <p:nvSpPr>
          <p:cNvPr id="5" name="TextBox 4"/>
          <p:cNvSpPr txBox="1"/>
          <p:nvPr/>
        </p:nvSpPr>
        <p:spPr>
          <a:xfrm>
            <a:off x="9431174" y="5606412"/>
            <a:ext cx="1099243" cy="584775"/>
          </a:xfrm>
          <a:prstGeom prst="rect">
            <a:avLst/>
          </a:prstGeom>
          <a:noFill/>
          <a:ln w="38100">
            <a:solidFill>
              <a:srgbClr val="C00000"/>
            </a:solidFill>
          </a:ln>
        </p:spPr>
        <p:txBody>
          <a:bodyPr wrap="square" rtlCol="0">
            <a:spAutoFit/>
          </a:bodyPr>
          <a:lstStyle/>
          <a:p>
            <a:r>
              <a:rPr lang="zh-CN" altLang="en-US" sz="3200" dirty="0" smtClean="0"/>
              <a:t>耕種</a:t>
            </a:r>
            <a:endParaRPr lang="en-US" sz="3200" dirty="0"/>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20092152">
            <a:off x="5063139" y="4506032"/>
            <a:ext cx="726619" cy="369332"/>
          </a:xfrm>
          <a:prstGeom prst="rect">
            <a:avLst/>
          </a:prstGeom>
          <a:noFill/>
        </p:spPr>
        <p:txBody>
          <a:bodyPr wrap="square" rtlCol="0">
            <a:spAutoFit/>
          </a:bodyPr>
          <a:lstStyle/>
          <a:p>
            <a:r>
              <a:rPr lang="zh-CN" altLang="en-US" dirty="0" smtClean="0"/>
              <a:t>黃河</a:t>
            </a:r>
            <a:endParaRPr lang="en-US" dirty="0"/>
          </a:p>
        </p:txBody>
      </p:sp>
      <p:sp>
        <p:nvSpPr>
          <p:cNvPr id="7" name="TextBox 6"/>
          <p:cNvSpPr txBox="1"/>
          <p:nvPr/>
        </p:nvSpPr>
        <p:spPr>
          <a:xfrm rot="20888712">
            <a:off x="4675312" y="5821854"/>
            <a:ext cx="687969" cy="369332"/>
          </a:xfrm>
          <a:prstGeom prst="rect">
            <a:avLst/>
          </a:prstGeom>
          <a:noFill/>
        </p:spPr>
        <p:txBody>
          <a:bodyPr wrap="square" rtlCol="0">
            <a:spAutoFit/>
          </a:bodyPr>
          <a:lstStyle/>
          <a:p>
            <a:r>
              <a:rPr lang="zh-CN" altLang="en-US" dirty="0" smtClean="0"/>
              <a:t>長江</a:t>
            </a:r>
            <a:endParaRPr lang="en-US"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3970" y="685800"/>
            <a:ext cx="2363506" cy="166192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2"/>
          <p:cNvSpPr txBox="1"/>
          <p:nvPr/>
        </p:nvSpPr>
        <p:spPr>
          <a:xfrm>
            <a:off x="3039770" y="187569"/>
            <a:ext cx="5486400" cy="646331"/>
          </a:xfrm>
          <a:prstGeom prst="rect">
            <a:avLst/>
          </a:prstGeom>
          <a:solidFill>
            <a:schemeClr val="bg2"/>
          </a:solidFill>
          <a:ln>
            <a:noFill/>
          </a:ln>
        </p:spPr>
        <p:txBody>
          <a:bodyPr wrap="square" rtlCol="0">
            <a:spAutoFit/>
          </a:bodyPr>
          <a:lstStyle/>
          <a:p>
            <a:r>
              <a:rPr lang="zh-TW" altLang="en-US" dirty="0" smtClean="0">
                <a:latin typeface="SimSun" panose="02010600030101010101" pitchFamily="2" charset="-122"/>
                <a:ea typeface="SimSun" panose="02010600030101010101" pitchFamily="2" charset="-122"/>
              </a:rPr>
              <a:t>活動</a:t>
            </a:r>
            <a:r>
              <a:rPr lang="zh-TW" altLang="en-US" dirty="0">
                <a:latin typeface="SimSun" panose="02010600030101010101" pitchFamily="2" charset="-122"/>
                <a:ea typeface="SimSun" panose="02010600030101010101" pitchFamily="2" charset="-122"/>
              </a:rPr>
              <a:t>：</a:t>
            </a:r>
            <a:r>
              <a:rPr lang="zh-CN" altLang="en-US" dirty="0" smtClean="0"/>
              <a:t>北方地方，天氣寒冷，適合什麼的經濟活動？試把圖片和文字置放到下面地圖中啡色和綠色的位置。</a:t>
            </a:r>
            <a:endParaRPr lang="en-US" dirty="0"/>
          </a:p>
        </p:txBody>
      </p:sp>
      <p:sp>
        <p:nvSpPr>
          <p:cNvPr id="13" name="文字方塊 12"/>
          <p:cNvSpPr txBox="1"/>
          <p:nvPr/>
        </p:nvSpPr>
        <p:spPr>
          <a:xfrm>
            <a:off x="332389" y="201404"/>
            <a:ext cx="2698175" cy="523220"/>
          </a:xfrm>
          <a:prstGeom prst="rect">
            <a:avLst/>
          </a:prstGeom>
          <a:solidFill>
            <a:schemeClr val="accent1">
              <a:lumMod val="20000"/>
              <a:lumOff val="80000"/>
            </a:schemeClr>
          </a:solidFill>
        </p:spPr>
        <p:txBody>
          <a:bodyPr wrap="none" rtlCol="0">
            <a:spAutoFit/>
          </a:bodyPr>
          <a:lstStyle/>
          <a:p>
            <a:r>
              <a:rPr lang="zh-TW" altLang="en-US" sz="2800" b="1" dirty="0" smtClean="0">
                <a:latin typeface="微軟正黑體" panose="020B0604030504040204" pitchFamily="34" charset="-120"/>
                <a:ea typeface="微軟正黑體" panose="020B0604030504040204" pitchFamily="34" charset="-120"/>
              </a:rPr>
              <a:t>一、北方的環境</a:t>
            </a:r>
            <a:endParaRPr lang="zh-HK"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19376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11</a:t>
            </a:fld>
            <a:endParaRPr lang="en-US"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5978" y="2586973"/>
            <a:ext cx="2368518" cy="158333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31172" y="4583523"/>
            <a:ext cx="1526548" cy="861774"/>
          </a:xfrm>
          <a:prstGeom prst="rect">
            <a:avLst/>
          </a:prstGeom>
          <a:noFill/>
          <a:ln w="38100">
            <a:solidFill>
              <a:srgbClr val="C00000"/>
            </a:solidFill>
          </a:ln>
        </p:spPr>
        <p:txBody>
          <a:bodyPr wrap="square" rtlCol="0">
            <a:spAutoFit/>
          </a:bodyPr>
          <a:lstStyle/>
          <a:p>
            <a:r>
              <a:rPr lang="en-US" altLang="zh-CN" sz="2500" dirty="0">
                <a:latin typeface="Times New Roman" panose="02020603050405020304" pitchFamily="18" charset="0"/>
                <a:cs typeface="Times New Roman" panose="02020603050405020304" pitchFamily="18" charset="0"/>
              </a:rPr>
              <a:t>Farming Livestock</a:t>
            </a:r>
            <a:endParaRPr lang="en-US" sz="25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431174" y="5606412"/>
            <a:ext cx="1374145" cy="861774"/>
          </a:xfrm>
          <a:prstGeom prst="rect">
            <a:avLst/>
          </a:prstGeom>
          <a:noFill/>
          <a:ln w="38100">
            <a:solidFill>
              <a:srgbClr val="C00000"/>
            </a:solidFill>
          </a:ln>
        </p:spPr>
        <p:txBody>
          <a:bodyPr wrap="square" rtlCol="0">
            <a:spAutoFit/>
          </a:bodyPr>
          <a:lstStyle/>
          <a:p>
            <a:r>
              <a:rPr lang="en-US" altLang="zh-CN" sz="2500" dirty="0">
                <a:latin typeface="Times New Roman" panose="02020603050405020304" pitchFamily="18" charset="0"/>
                <a:cs typeface="Times New Roman" panose="02020603050405020304" pitchFamily="18" charset="0"/>
              </a:rPr>
              <a:t>Farming Crops</a:t>
            </a:r>
            <a:endParaRPr lang="en-US" sz="2500" dirty="0">
              <a:latin typeface="Times New Roman" panose="02020603050405020304" pitchFamily="18" charset="0"/>
              <a:cs typeface="Times New Roman" panose="02020603050405020304" pitchFamily="18" charset="0"/>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20092152">
            <a:off x="5027946" y="4348140"/>
            <a:ext cx="1470195"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Yellow River</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rot="20888712">
            <a:off x="4349159" y="5839434"/>
            <a:ext cx="160307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Yangzi River</a:t>
            </a:r>
            <a:endParaRPr lang="en-US" dirty="0">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3970" y="685800"/>
            <a:ext cx="2363506" cy="166192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2"/>
          <p:cNvSpPr txBox="1"/>
          <p:nvPr/>
        </p:nvSpPr>
        <p:spPr>
          <a:xfrm>
            <a:off x="2347119" y="187570"/>
            <a:ext cx="6179051" cy="923330"/>
          </a:xfrm>
          <a:prstGeom prst="rect">
            <a:avLst/>
          </a:prstGeom>
          <a:solidFill>
            <a:schemeClr val="bg2"/>
          </a:solidFill>
          <a:ln>
            <a:noFill/>
          </a:ln>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Activities: In cold climate of the north, what kind of economic activities </a:t>
            </a:r>
            <a:r>
              <a:rPr lang="en-US" altLang="zh-CN" dirty="0">
                <a:latin typeface="Times New Roman" panose="02020603050405020304" pitchFamily="18" charset="0"/>
                <a:ea typeface="SimSun" panose="02010600030101010101" pitchFamily="2" charset="-122"/>
                <a:cs typeface="Times New Roman" panose="02020603050405020304" pitchFamily="18" charset="0"/>
              </a:rPr>
              <a:t>were</a:t>
            </a:r>
            <a:r>
              <a:rPr lang="en-US" altLang="zh-TW" dirty="0">
                <a:latin typeface="Times New Roman" panose="02020603050405020304" pitchFamily="18" charset="0"/>
                <a:ea typeface="SimSun" panose="02010600030101010101" pitchFamily="2" charset="-122"/>
                <a:cs typeface="Times New Roman" panose="02020603050405020304" pitchFamily="18" charset="0"/>
              </a:rPr>
              <a:t> suitable? Try to place the pictures and text in the brown and green parts on the map below.</a:t>
            </a:r>
          </a:p>
        </p:txBody>
      </p:sp>
      <p:sp>
        <p:nvSpPr>
          <p:cNvPr id="13" name="文字方塊 12"/>
          <p:cNvSpPr txBox="1"/>
          <p:nvPr/>
        </p:nvSpPr>
        <p:spPr>
          <a:xfrm>
            <a:off x="332390" y="201404"/>
            <a:ext cx="2014730" cy="707886"/>
          </a:xfrm>
          <a:prstGeom prst="rect">
            <a:avLst/>
          </a:prstGeom>
          <a:solidFill>
            <a:schemeClr val="accent1">
              <a:lumMod val="20000"/>
              <a:lumOff val="80000"/>
            </a:schemeClr>
          </a:solidFill>
        </p:spPr>
        <p:txBody>
          <a:bodyPr wrap="square" rtlCol="0">
            <a:spAutoFit/>
          </a:bodyPr>
          <a:lstStyle/>
          <a:p>
            <a:r>
              <a:rPr lang="en-HK" altLang="zh-TW" sz="2000" b="1" dirty="0">
                <a:latin typeface="Times New Roman" panose="02020603050405020304" pitchFamily="18" charset="0"/>
                <a:ea typeface="微軟正黑體" panose="020B0604030504040204" pitchFamily="34" charset="-120"/>
                <a:cs typeface="Times New Roman" panose="02020603050405020304" pitchFamily="18" charset="0"/>
              </a:rPr>
              <a:t>1. The Northern Environment</a:t>
            </a:r>
          </a:p>
        </p:txBody>
      </p:sp>
    </p:spTree>
    <p:extLst>
      <p:ext uri="{BB962C8B-B14F-4D97-AF65-F5344CB8AC3E}">
        <p14:creationId xmlns:p14="http://schemas.microsoft.com/office/powerpoint/2010/main" val="21415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20092152">
            <a:off x="5063139" y="4506032"/>
            <a:ext cx="726619" cy="369332"/>
          </a:xfrm>
          <a:prstGeom prst="rect">
            <a:avLst/>
          </a:prstGeom>
          <a:noFill/>
        </p:spPr>
        <p:txBody>
          <a:bodyPr wrap="square" rtlCol="0">
            <a:spAutoFit/>
          </a:bodyPr>
          <a:lstStyle/>
          <a:p>
            <a:r>
              <a:rPr lang="zh-CN" altLang="en-US" dirty="0" smtClean="0"/>
              <a:t>黃河</a:t>
            </a:r>
            <a:endParaRPr lang="en-US" dirty="0"/>
          </a:p>
        </p:txBody>
      </p:sp>
      <p:sp>
        <p:nvSpPr>
          <p:cNvPr id="7" name="TextBox 6"/>
          <p:cNvSpPr txBox="1"/>
          <p:nvPr/>
        </p:nvSpPr>
        <p:spPr>
          <a:xfrm rot="20888712">
            <a:off x="4675312" y="5821854"/>
            <a:ext cx="687969" cy="369332"/>
          </a:xfrm>
          <a:prstGeom prst="rect">
            <a:avLst/>
          </a:prstGeom>
          <a:noFill/>
        </p:spPr>
        <p:txBody>
          <a:bodyPr wrap="square" rtlCol="0">
            <a:spAutoFit/>
          </a:bodyPr>
          <a:lstStyle/>
          <a:p>
            <a:r>
              <a:rPr lang="zh-CN" altLang="en-US" dirty="0" smtClean="0"/>
              <a:t>長江</a:t>
            </a:r>
            <a:endParaRPr lang="en-US"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7526" y="1143000"/>
            <a:ext cx="2363506" cy="166192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699919" y="1828800"/>
            <a:ext cx="1099244" cy="584775"/>
          </a:xfrm>
          <a:prstGeom prst="rect">
            <a:avLst/>
          </a:prstGeom>
          <a:noFill/>
          <a:ln w="38100">
            <a:solidFill>
              <a:srgbClr val="C00000"/>
            </a:solidFill>
          </a:ln>
        </p:spPr>
        <p:txBody>
          <a:bodyPr wrap="square" rtlCol="0">
            <a:spAutoFit/>
          </a:bodyPr>
          <a:lstStyle/>
          <a:p>
            <a:r>
              <a:rPr lang="zh-CN" altLang="en-US" sz="3200" dirty="0" smtClean="0">
                <a:solidFill>
                  <a:srgbClr val="FF0000"/>
                </a:solidFill>
              </a:rPr>
              <a:t>畜牧</a:t>
            </a:r>
            <a:endParaRPr lang="en-US" sz="3200" dirty="0">
              <a:solidFill>
                <a:srgbClr val="FF0000"/>
              </a:solidFill>
            </a:endParaRPr>
          </a:p>
        </p:txBody>
      </p:sp>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9719" y="3899033"/>
            <a:ext cx="2368518" cy="158333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614319" y="4690698"/>
            <a:ext cx="1099243" cy="584775"/>
          </a:xfrm>
          <a:prstGeom prst="rect">
            <a:avLst/>
          </a:prstGeom>
          <a:noFill/>
          <a:ln w="38100">
            <a:solidFill>
              <a:srgbClr val="C00000"/>
            </a:solidFill>
          </a:ln>
        </p:spPr>
        <p:txBody>
          <a:bodyPr wrap="square" rtlCol="0">
            <a:spAutoFit/>
          </a:bodyPr>
          <a:lstStyle/>
          <a:p>
            <a:r>
              <a:rPr lang="zh-CN" altLang="en-US" sz="3200" dirty="0" smtClean="0">
                <a:solidFill>
                  <a:srgbClr val="FF0000"/>
                </a:solidFill>
              </a:rPr>
              <a:t>耕種</a:t>
            </a:r>
            <a:endParaRPr lang="en-US" sz="3200" dirty="0">
              <a:solidFill>
                <a:srgbClr val="FF0000"/>
              </a:solidFill>
            </a:endParaRPr>
          </a:p>
        </p:txBody>
      </p:sp>
      <p:sp>
        <p:nvSpPr>
          <p:cNvPr id="16" name="TextBox 2"/>
          <p:cNvSpPr txBox="1"/>
          <p:nvPr/>
        </p:nvSpPr>
        <p:spPr>
          <a:xfrm>
            <a:off x="3039770" y="187569"/>
            <a:ext cx="5486400" cy="646331"/>
          </a:xfrm>
          <a:prstGeom prst="rect">
            <a:avLst/>
          </a:prstGeom>
          <a:solidFill>
            <a:schemeClr val="bg2"/>
          </a:solidFill>
          <a:ln>
            <a:noFill/>
          </a:ln>
        </p:spPr>
        <p:txBody>
          <a:bodyPr wrap="square" rtlCol="0">
            <a:spAutoFit/>
          </a:bodyPr>
          <a:lstStyle/>
          <a:p>
            <a:r>
              <a:rPr lang="zh-TW" altLang="en-US" dirty="0" smtClean="0">
                <a:latin typeface="SimSun" panose="02010600030101010101" pitchFamily="2" charset="-122"/>
                <a:ea typeface="SimSun" panose="02010600030101010101" pitchFamily="2" charset="-122"/>
              </a:rPr>
              <a:t>活動</a:t>
            </a:r>
            <a:r>
              <a:rPr lang="zh-TW" altLang="en-US" dirty="0">
                <a:latin typeface="SimSun" panose="02010600030101010101" pitchFamily="2" charset="-122"/>
                <a:ea typeface="SimSun" panose="02010600030101010101" pitchFamily="2" charset="-122"/>
              </a:rPr>
              <a:t>：</a:t>
            </a:r>
            <a:r>
              <a:rPr lang="zh-CN" altLang="en-US" dirty="0" smtClean="0"/>
              <a:t>北方地方，天氣寒冷，適合什麼的經濟活動？試把圖片和文字置放到下面地圖中啡色和綠色的位置。</a:t>
            </a:r>
            <a:endParaRPr lang="en-US" dirty="0"/>
          </a:p>
        </p:txBody>
      </p:sp>
      <p:sp>
        <p:nvSpPr>
          <p:cNvPr id="17" name="文字方塊 16"/>
          <p:cNvSpPr txBox="1"/>
          <p:nvPr/>
        </p:nvSpPr>
        <p:spPr>
          <a:xfrm>
            <a:off x="332389" y="201404"/>
            <a:ext cx="2698175" cy="523220"/>
          </a:xfrm>
          <a:prstGeom prst="rect">
            <a:avLst/>
          </a:prstGeom>
          <a:solidFill>
            <a:schemeClr val="accent1">
              <a:lumMod val="20000"/>
              <a:lumOff val="80000"/>
            </a:schemeClr>
          </a:solidFill>
        </p:spPr>
        <p:txBody>
          <a:bodyPr wrap="none" rtlCol="0">
            <a:spAutoFit/>
          </a:bodyPr>
          <a:lstStyle/>
          <a:p>
            <a:r>
              <a:rPr lang="zh-TW" altLang="en-US" sz="2800" b="1" dirty="0" smtClean="0">
                <a:latin typeface="微軟正黑體" panose="020B0604030504040204" pitchFamily="34" charset="-120"/>
                <a:ea typeface="微軟正黑體" panose="020B0604030504040204" pitchFamily="34" charset="-120"/>
              </a:rPr>
              <a:t>一、北方的環境</a:t>
            </a:r>
            <a:endParaRPr lang="zh-HK"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09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90" y="833899"/>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7526" y="1143000"/>
            <a:ext cx="2363506" cy="1661926"/>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699919" y="1828800"/>
            <a:ext cx="1600200" cy="861774"/>
          </a:xfrm>
          <a:prstGeom prst="rect">
            <a:avLst/>
          </a:prstGeom>
          <a:noFill/>
          <a:ln w="38100">
            <a:solidFill>
              <a:srgbClr val="C00000"/>
            </a:solidFill>
          </a:ln>
        </p:spPr>
        <p:txBody>
          <a:bodyPr wrap="square" rtlCol="0">
            <a:spAutoFit/>
          </a:bodyPr>
          <a:lstStyle/>
          <a:p>
            <a:r>
              <a:rPr lang="en-US" altLang="zh-CN" sz="2500" dirty="0">
                <a:solidFill>
                  <a:srgbClr val="FF0000"/>
                </a:solidFill>
                <a:latin typeface="Times New Roman" panose="02020603050405020304" pitchFamily="18" charset="0"/>
                <a:cs typeface="Times New Roman" panose="02020603050405020304" pitchFamily="18" charset="0"/>
              </a:rPr>
              <a:t>Farming Livestock</a:t>
            </a:r>
            <a:endParaRPr lang="en-US" sz="2500" dirty="0">
              <a:solidFill>
                <a:srgbClr val="FF0000"/>
              </a:solidFill>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6438" y="4056925"/>
            <a:ext cx="2368518" cy="158333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614319" y="4690698"/>
            <a:ext cx="1447800" cy="861774"/>
          </a:xfrm>
          <a:prstGeom prst="rect">
            <a:avLst/>
          </a:prstGeom>
          <a:noFill/>
          <a:ln w="38100">
            <a:solidFill>
              <a:srgbClr val="C00000"/>
            </a:solidFill>
          </a:ln>
        </p:spPr>
        <p:txBody>
          <a:bodyPr wrap="square" rtlCol="0">
            <a:spAutoFit/>
          </a:bodyPr>
          <a:lstStyle/>
          <a:p>
            <a:r>
              <a:rPr lang="en-US" altLang="zh-CN" sz="2500" dirty="0">
                <a:solidFill>
                  <a:srgbClr val="FF0000"/>
                </a:solidFill>
                <a:latin typeface="Times New Roman" panose="02020603050405020304" pitchFamily="18" charset="0"/>
                <a:cs typeface="Times New Roman" panose="02020603050405020304" pitchFamily="18" charset="0"/>
              </a:rPr>
              <a:t>Farming Crops</a:t>
            </a:r>
            <a:endParaRPr lang="en-US" sz="2500" dirty="0">
              <a:solidFill>
                <a:srgbClr val="FF0000"/>
              </a:solidFill>
              <a:latin typeface="Times New Roman" panose="02020603050405020304" pitchFamily="18" charset="0"/>
              <a:cs typeface="Times New Roman" panose="02020603050405020304" pitchFamily="18" charset="0"/>
            </a:endParaRPr>
          </a:p>
        </p:txBody>
      </p:sp>
      <p:sp>
        <p:nvSpPr>
          <p:cNvPr id="12" name="TextBox 2">
            <a:extLst>
              <a:ext uri="{FF2B5EF4-FFF2-40B4-BE49-F238E27FC236}">
                <a16:creationId xmlns:a16="http://schemas.microsoft.com/office/drawing/2014/main" id="{4FAE3CDF-053E-4A90-8A12-E558C7CB0805}"/>
              </a:ext>
            </a:extLst>
          </p:cNvPr>
          <p:cNvSpPr txBox="1"/>
          <p:nvPr/>
        </p:nvSpPr>
        <p:spPr>
          <a:xfrm>
            <a:off x="2347119" y="187570"/>
            <a:ext cx="6179051" cy="923330"/>
          </a:xfrm>
          <a:prstGeom prst="rect">
            <a:avLst/>
          </a:prstGeom>
          <a:solidFill>
            <a:schemeClr val="bg2"/>
          </a:solidFill>
          <a:ln>
            <a:noFill/>
          </a:ln>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Activities: In cold climate of the north, what kind of economic activities were suitable? Try to place the pictures and text in the brown and green parts on the map below.</a:t>
            </a:r>
          </a:p>
        </p:txBody>
      </p:sp>
      <p:sp>
        <p:nvSpPr>
          <p:cNvPr id="18" name="文字方塊 12">
            <a:extLst>
              <a:ext uri="{FF2B5EF4-FFF2-40B4-BE49-F238E27FC236}">
                <a16:creationId xmlns:a16="http://schemas.microsoft.com/office/drawing/2014/main" id="{0813AE6D-C9C4-4B96-868B-BE875F194D67}"/>
              </a:ext>
            </a:extLst>
          </p:cNvPr>
          <p:cNvSpPr txBox="1"/>
          <p:nvPr/>
        </p:nvSpPr>
        <p:spPr>
          <a:xfrm>
            <a:off x="332390" y="201404"/>
            <a:ext cx="2014730" cy="707886"/>
          </a:xfrm>
          <a:prstGeom prst="rect">
            <a:avLst/>
          </a:prstGeom>
          <a:solidFill>
            <a:schemeClr val="accent1">
              <a:lumMod val="20000"/>
              <a:lumOff val="80000"/>
            </a:schemeClr>
          </a:solidFill>
        </p:spPr>
        <p:txBody>
          <a:bodyPr wrap="square" rtlCol="0">
            <a:spAutoFit/>
          </a:bodyPr>
          <a:lstStyle/>
          <a:p>
            <a:r>
              <a:rPr lang="en-HK" altLang="zh-TW" sz="2000" b="1" dirty="0">
                <a:latin typeface="Times New Roman" panose="02020603050405020304" pitchFamily="18" charset="0"/>
                <a:ea typeface="微軟正黑體" panose="020B0604030504040204" pitchFamily="34" charset="-120"/>
                <a:cs typeface="Times New Roman" panose="02020603050405020304" pitchFamily="18" charset="0"/>
              </a:rPr>
              <a:t>1. The Northern Environment</a:t>
            </a:r>
          </a:p>
        </p:txBody>
      </p:sp>
      <p:sp>
        <p:nvSpPr>
          <p:cNvPr id="19" name="TextBox 18">
            <a:extLst>
              <a:ext uri="{FF2B5EF4-FFF2-40B4-BE49-F238E27FC236}">
                <a16:creationId xmlns:a16="http://schemas.microsoft.com/office/drawing/2014/main" id="{2611E534-A8BC-4A33-873C-A62D955FDCCC}"/>
              </a:ext>
            </a:extLst>
          </p:cNvPr>
          <p:cNvSpPr txBox="1"/>
          <p:nvPr/>
        </p:nvSpPr>
        <p:spPr>
          <a:xfrm rot="20888712">
            <a:off x="4349159" y="5839434"/>
            <a:ext cx="160307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Yangzi River</a:t>
            </a:r>
            <a:endParaRPr lang="en-US" dirty="0">
              <a:latin typeface="Times New Roman" panose="02020603050405020304" pitchFamily="18" charset="0"/>
              <a:cs typeface="Times New Roman" panose="02020603050405020304" pitchFamily="18" charset="0"/>
            </a:endParaRPr>
          </a:p>
        </p:txBody>
      </p:sp>
      <p:sp>
        <p:nvSpPr>
          <p:cNvPr id="16" name="TextBox 15"/>
          <p:cNvSpPr txBox="1"/>
          <p:nvPr/>
        </p:nvSpPr>
        <p:spPr>
          <a:xfrm rot="20092152">
            <a:off x="5445486" y="3520797"/>
            <a:ext cx="1470195"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Yellow River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64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3957" y="190721"/>
            <a:ext cx="1144038" cy="164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5353" y="98000"/>
            <a:ext cx="1599162" cy="14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6697" y="3607376"/>
            <a:ext cx="1221341" cy="268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18849" y="1371557"/>
            <a:ext cx="1942989" cy="194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9548" y="2848587"/>
            <a:ext cx="1378701" cy="168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32389" y="187570"/>
            <a:ext cx="8193781" cy="646331"/>
          </a:xfrm>
          <a:prstGeom prst="rect">
            <a:avLst/>
          </a:prstGeom>
          <a:solidFill>
            <a:schemeClr val="bg2"/>
          </a:solidFill>
          <a:ln>
            <a:noFill/>
          </a:ln>
        </p:spPr>
        <p:txBody>
          <a:bodyPr wrap="square" rtlCol="0">
            <a:spAutoFit/>
          </a:bodyPr>
          <a:lstStyle/>
          <a:p>
            <a:r>
              <a:rPr lang="zh-TW" altLang="en-US" dirty="0" smtClean="0">
                <a:latin typeface="SimSun" panose="02010600030101010101" pitchFamily="2" charset="-122"/>
                <a:ea typeface="SimSun" panose="02010600030101010101" pitchFamily="2" charset="-122"/>
              </a:rPr>
              <a:t>活動</a:t>
            </a:r>
            <a:r>
              <a:rPr lang="zh-TW" altLang="en-US" dirty="0">
                <a:latin typeface="SimSun" panose="02010600030101010101" pitchFamily="2" charset="-122"/>
                <a:ea typeface="SimSun" panose="02010600030101010101" pitchFamily="2" charset="-122"/>
              </a:rPr>
              <a:t>：</a:t>
            </a:r>
            <a:r>
              <a:rPr lang="zh-CN" altLang="en-US" dirty="0" smtClean="0"/>
              <a:t>住在北方的人，會把一些當地的動物牧養，作為食物或交通工具，</a:t>
            </a:r>
            <a:r>
              <a:rPr lang="zh-TW" altLang="en-US" dirty="0" smtClean="0">
                <a:latin typeface="SimSun" panose="02010600030101010101" pitchFamily="2" charset="-122"/>
                <a:ea typeface="SimSun" panose="02010600030101010101" pitchFamily="2" charset="-122"/>
              </a:rPr>
              <a:t>請</a:t>
            </a:r>
            <a:r>
              <a:rPr lang="zh-CN" altLang="en-US" dirty="0" smtClean="0"/>
              <a:t>你把牠們找出來</a:t>
            </a:r>
            <a:r>
              <a:rPr lang="zh-TW" altLang="en-US" dirty="0" smtClean="0">
                <a:latin typeface="SimSun" panose="02010600030101010101" pitchFamily="2" charset="-122"/>
                <a:ea typeface="SimSun" panose="02010600030101010101" pitchFamily="2" charset="-122"/>
              </a:rPr>
              <a:t>，然後放在地圖上適當的位置。</a:t>
            </a:r>
            <a:endParaRPr lang="en-US" dirty="0">
              <a:latin typeface="SimSun" panose="02010600030101010101" pitchFamily="2" charset="-122"/>
              <a:ea typeface="SimSun" panose="02010600030101010101" pitchFamily="2" charset="-122"/>
            </a:endParaRPr>
          </a:p>
        </p:txBody>
      </p:sp>
      <p:pic>
        <p:nvPicPr>
          <p:cNvPr id="1026" name="Picture 2" descr="G:\EDB Design House\經濟活動\bdfa66cac7251b2414d60a7a0d3d163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92328" y="4706224"/>
            <a:ext cx="1588321" cy="15883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02409" y="1798328"/>
            <a:ext cx="1889919" cy="188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05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3957" y="190721"/>
            <a:ext cx="1144038" cy="164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5353" y="98000"/>
            <a:ext cx="1599162" cy="14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6697" y="3607376"/>
            <a:ext cx="1221341" cy="268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18849" y="1371557"/>
            <a:ext cx="1942989" cy="194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9548" y="2848587"/>
            <a:ext cx="1378701" cy="168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32389" y="187570"/>
            <a:ext cx="8193781" cy="646331"/>
          </a:xfrm>
          <a:prstGeom prst="rect">
            <a:avLst/>
          </a:prstGeom>
          <a:solidFill>
            <a:schemeClr val="bg2"/>
          </a:solidFill>
          <a:ln>
            <a:noFill/>
          </a:ln>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Activities: People who lived in the north raised local animals for food or transport. Please find them and place them in the appropriate locations on the map.</a:t>
            </a:r>
            <a:endParaRPr lang="en-US"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26" name="Picture 2" descr="G:\EDB Design House\經濟活動\bdfa66cac7251b2414d60a7a0d3d163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92328" y="4706224"/>
            <a:ext cx="1588321" cy="15883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02409" y="1798328"/>
            <a:ext cx="1889919" cy="188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910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3957" y="190721"/>
            <a:ext cx="1144038" cy="164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3237" y="1648037"/>
            <a:ext cx="1599162" cy="14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6423" y="4065830"/>
            <a:ext cx="1221341" cy="268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219" y="552733"/>
            <a:ext cx="1942989" cy="194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9548" y="2848587"/>
            <a:ext cx="1378701" cy="168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32389" y="187570"/>
            <a:ext cx="8193781" cy="646331"/>
          </a:xfrm>
          <a:prstGeom prst="rect">
            <a:avLst/>
          </a:prstGeom>
          <a:solidFill>
            <a:schemeClr val="bg2"/>
          </a:solidFill>
          <a:ln>
            <a:noFill/>
          </a:ln>
        </p:spPr>
        <p:txBody>
          <a:bodyPr wrap="square" rtlCol="0">
            <a:spAutoFit/>
          </a:bodyPr>
          <a:lstStyle/>
          <a:p>
            <a:r>
              <a:rPr lang="zh-TW" altLang="en-US" dirty="0">
                <a:latin typeface="SimSun" panose="02010600030101010101" pitchFamily="2" charset="-122"/>
                <a:ea typeface="SimSun" panose="02010600030101010101" pitchFamily="2" charset="-122"/>
              </a:rPr>
              <a:t>活動：</a:t>
            </a:r>
            <a:r>
              <a:rPr lang="zh-CN" altLang="en-US" dirty="0" smtClean="0"/>
              <a:t>住</a:t>
            </a:r>
            <a:r>
              <a:rPr lang="zh-CN" altLang="en-US" dirty="0"/>
              <a:t>在北方的人，會把一些當地的動物牧養，作為食物或交通工具，</a:t>
            </a:r>
            <a:r>
              <a:rPr lang="zh-TW" altLang="en-US" dirty="0">
                <a:latin typeface="SimSun" panose="02010600030101010101" pitchFamily="2" charset="-122"/>
                <a:ea typeface="SimSun" panose="02010600030101010101" pitchFamily="2" charset="-122"/>
              </a:rPr>
              <a:t>請</a:t>
            </a:r>
            <a:r>
              <a:rPr lang="zh-CN" altLang="en-US" dirty="0" smtClean="0"/>
              <a:t>你把</a:t>
            </a:r>
            <a:r>
              <a:rPr lang="zh-CN" altLang="en-US" dirty="0"/>
              <a:t>牠們找出來</a:t>
            </a:r>
            <a:r>
              <a:rPr lang="zh-TW" altLang="en-US" dirty="0">
                <a:latin typeface="SimSun" panose="02010600030101010101" pitchFamily="2" charset="-122"/>
                <a:ea typeface="SimSun" panose="02010600030101010101" pitchFamily="2" charset="-122"/>
              </a:rPr>
              <a:t>，然後放在地圖上適當的位置。</a:t>
            </a:r>
            <a:endParaRPr lang="en-US" altLang="zh-HK" dirty="0">
              <a:latin typeface="SimSun" panose="02010600030101010101" pitchFamily="2" charset="-122"/>
              <a:ea typeface="SimSun" panose="02010600030101010101" pitchFamily="2" charset="-122"/>
            </a:endParaRPr>
          </a:p>
        </p:txBody>
      </p:sp>
      <p:pic>
        <p:nvPicPr>
          <p:cNvPr id="12" name="Picture 2" descr="G:\EDB Design House\經濟活動\bdfa66cac7251b2414d60a7a0d3d163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9719" y="853876"/>
            <a:ext cx="1588321" cy="1588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040" y="1188900"/>
            <a:ext cx="1383479" cy="138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81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17</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89" y="833900"/>
            <a:ext cx="8193781" cy="582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3957" y="190721"/>
            <a:ext cx="1144038" cy="164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3237" y="1648037"/>
            <a:ext cx="1599162" cy="14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6423" y="4065830"/>
            <a:ext cx="1221341" cy="268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219" y="552733"/>
            <a:ext cx="1942989" cy="194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9548" y="2848587"/>
            <a:ext cx="1378701" cy="168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G:\EDB Design House\經濟活動\bdfa66cac7251b2414d60a7a0d3d163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9719" y="853876"/>
            <a:ext cx="1588321" cy="1588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040" y="1188900"/>
            <a:ext cx="1383479" cy="138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443CCFC7-5017-4DF3-9B2E-61A4B54309C5}"/>
              </a:ext>
            </a:extLst>
          </p:cNvPr>
          <p:cNvSpPr txBox="1"/>
          <p:nvPr/>
        </p:nvSpPr>
        <p:spPr>
          <a:xfrm>
            <a:off x="332389" y="187570"/>
            <a:ext cx="8193781" cy="646331"/>
          </a:xfrm>
          <a:prstGeom prst="rect">
            <a:avLst/>
          </a:prstGeom>
          <a:solidFill>
            <a:schemeClr val="bg2"/>
          </a:solidFill>
          <a:ln>
            <a:noFill/>
          </a:ln>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Activities: People who lived in the north raised local animals for food or transport. Please find them and place them in the appropriate locations on the map.</a:t>
            </a:r>
            <a:endParaRPr lang="en-US"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757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 y="-1"/>
            <a:ext cx="5318919" cy="686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06987" y="650440"/>
            <a:ext cx="5943600" cy="2031325"/>
          </a:xfrm>
          <a:prstGeom prst="rect">
            <a:avLst/>
          </a:prstGeom>
          <a:solidFill>
            <a:schemeClr val="bg2"/>
          </a:solidFill>
        </p:spPr>
        <p:txBody>
          <a:bodyPr wrap="square" rtlCol="0">
            <a:spAutoFit/>
          </a:bodyPr>
          <a:lstStyle/>
          <a:p>
            <a:r>
              <a:rPr lang="zh-CN" altLang="en-US" dirty="0" smtClean="0"/>
              <a:t>居住在中國北方人們的面貌，與南方人相比，不一定有很大的差別，但文化上很不同。</a:t>
            </a:r>
            <a:endParaRPr lang="en-US" altLang="zh-CN" dirty="0" smtClean="0"/>
          </a:p>
          <a:p>
            <a:endParaRPr lang="en-US" dirty="0"/>
          </a:p>
          <a:p>
            <a:r>
              <a:rPr lang="zh-CN" altLang="en-US" dirty="0"/>
              <a:t>對</a:t>
            </a:r>
            <a:r>
              <a:rPr lang="zh-CN" altLang="en-US" dirty="0" smtClean="0"/>
              <a:t>於南方的漢人來說，不管這些居住在北方的人，是什麼民族或者部落，一律稱呼他們為胡人。</a:t>
            </a:r>
            <a:endParaRPr lang="en-US" altLang="zh-CN" dirty="0" smtClean="0"/>
          </a:p>
          <a:p>
            <a:endParaRPr lang="en-US" dirty="0"/>
          </a:p>
          <a:p>
            <a:r>
              <a:rPr lang="zh-CN" altLang="en-US" dirty="0"/>
              <a:t>簡單來說，所謂</a:t>
            </a:r>
            <a:r>
              <a:rPr lang="zh-CN" altLang="en-US" dirty="0" smtClean="0"/>
              <a:t>「胡人」，就是非漢人。</a:t>
            </a:r>
            <a:endParaRPr lang="en-US" dirty="0"/>
          </a:p>
        </p:txBody>
      </p:sp>
      <p:sp>
        <p:nvSpPr>
          <p:cNvPr id="3" name="TextBox 2"/>
          <p:cNvSpPr txBox="1"/>
          <p:nvPr/>
        </p:nvSpPr>
        <p:spPr>
          <a:xfrm>
            <a:off x="5706987" y="2809204"/>
            <a:ext cx="6248400" cy="3970318"/>
          </a:xfrm>
          <a:prstGeom prst="rect">
            <a:avLst/>
          </a:prstGeom>
          <a:noFill/>
        </p:spPr>
        <p:txBody>
          <a:bodyPr wrap="square" rtlCol="0">
            <a:spAutoFit/>
          </a:bodyPr>
          <a:lstStyle/>
          <a:p>
            <a:r>
              <a:rPr lang="zh-CN" altLang="en-US" dirty="0" smtClean="0"/>
              <a:t>最能表現胡人的文化，便是他們的音樂。</a:t>
            </a:r>
            <a:endParaRPr lang="en-US" altLang="zh-CN" dirty="0" smtClean="0"/>
          </a:p>
          <a:p>
            <a:r>
              <a:rPr lang="zh-CN" altLang="en-US" dirty="0"/>
              <a:t>左</a:t>
            </a:r>
            <a:r>
              <a:rPr lang="zh-CN" altLang="en-US" dirty="0" smtClean="0"/>
              <a:t>圖是一個在北齊</a:t>
            </a:r>
            <a:r>
              <a:rPr lang="zh-TW" altLang="en-US" dirty="0" smtClean="0"/>
              <a:t>（</a:t>
            </a:r>
            <a:r>
              <a:rPr lang="en-US" altLang="zh-TW" dirty="0" smtClean="0"/>
              <a:t>550-577</a:t>
            </a:r>
            <a:r>
              <a:rPr lang="zh-TW" altLang="en-US" dirty="0" smtClean="0">
                <a:latin typeface="SimSun" panose="02010600030101010101" pitchFamily="2" charset="-122"/>
                <a:ea typeface="SimSun" panose="02010600030101010101" pitchFamily="2" charset="-122"/>
              </a:rPr>
              <a:t>年</a:t>
            </a:r>
            <a:r>
              <a:rPr lang="zh-TW" altLang="en-US" dirty="0" smtClean="0"/>
              <a:t>）</a:t>
            </a:r>
            <a:r>
              <a:rPr lang="zh-CN" altLang="en-US" dirty="0" smtClean="0"/>
              <a:t>年代燒製的陶壺，生動地刻畫了五個胡人一邊彈奏樂器，一邊唱歌跳舞</a:t>
            </a:r>
            <a:r>
              <a:rPr lang="zh-TW" altLang="en-US" dirty="0" smtClean="0">
                <a:latin typeface="SimSun" panose="02010600030101010101" pitchFamily="2" charset="-122"/>
                <a:ea typeface="SimSun" panose="02010600030101010101" pitchFamily="2" charset="-122"/>
              </a:rPr>
              <a:t>的情景</a:t>
            </a:r>
            <a:r>
              <a:rPr lang="zh-CN" altLang="en-US" dirty="0" smtClean="0"/>
              <a:t>。</a:t>
            </a:r>
            <a:endParaRPr lang="en-US" altLang="zh-CN" dirty="0" smtClean="0"/>
          </a:p>
          <a:p>
            <a:endParaRPr lang="en-US" altLang="zh-CN" dirty="0" smtClean="0"/>
          </a:p>
          <a:p>
            <a:r>
              <a:rPr lang="zh-TW" altLang="en-US" dirty="0">
                <a:latin typeface="SimSun" panose="02010600030101010101" pitchFamily="2" charset="-122"/>
                <a:ea typeface="SimSun" panose="02010600030101010101" pitchFamily="2" charset="-122"/>
              </a:rPr>
              <a:t>活動：</a:t>
            </a:r>
            <a:r>
              <a:rPr lang="zh-CN" altLang="en-US" dirty="0" smtClean="0"/>
              <a:t>請把圖中顯示的胡人樂器</a:t>
            </a:r>
            <a:r>
              <a:rPr lang="zh-CN" altLang="en-US" dirty="0" smtClean="0">
                <a:latin typeface="SimSun" panose="02010600030101010101" pitchFamily="2" charset="-122"/>
                <a:ea typeface="SimSun" panose="02010600030101010101" pitchFamily="2" charset="-122"/>
              </a:rPr>
              <a:t>圈起來</a:t>
            </a:r>
            <a:endParaRPr lang="en-US" altLang="zh-CN" dirty="0" smtClean="0">
              <a:latin typeface="SimSun" panose="02010600030101010101" pitchFamily="2" charset="-122"/>
              <a:ea typeface="SimSun" panose="02010600030101010101" pitchFamily="2" charset="-122"/>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53053">
            <a:off x="5566927" y="4773935"/>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90495">
            <a:off x="6834162" y="5023433"/>
            <a:ext cx="1874639" cy="130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1619" y="4431248"/>
            <a:ext cx="2015841" cy="201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4153" y="4904672"/>
            <a:ext cx="1634840" cy="16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07669" y="6344306"/>
            <a:ext cx="1143000" cy="307777"/>
          </a:xfrm>
          <a:prstGeom prst="rect">
            <a:avLst/>
          </a:prstGeom>
          <a:noFill/>
        </p:spPr>
        <p:txBody>
          <a:bodyPr wrap="square" rtlCol="0">
            <a:spAutoFit/>
          </a:bodyPr>
          <a:lstStyle/>
          <a:p>
            <a:r>
              <a:rPr lang="zh-CN" altLang="en-US" sz="1400" dirty="0" smtClean="0"/>
              <a:t>笛子</a:t>
            </a:r>
            <a:endParaRPr lang="en-US" sz="1400" dirty="0"/>
          </a:p>
        </p:txBody>
      </p:sp>
      <p:sp>
        <p:nvSpPr>
          <p:cNvPr id="5" name="TextBox 4"/>
          <p:cNvSpPr txBox="1"/>
          <p:nvPr/>
        </p:nvSpPr>
        <p:spPr>
          <a:xfrm>
            <a:off x="7411962" y="6357449"/>
            <a:ext cx="681272" cy="307777"/>
          </a:xfrm>
          <a:prstGeom prst="rect">
            <a:avLst/>
          </a:prstGeom>
          <a:noFill/>
        </p:spPr>
        <p:txBody>
          <a:bodyPr wrap="square" rtlCol="0">
            <a:spAutoFit/>
          </a:bodyPr>
          <a:lstStyle/>
          <a:p>
            <a:r>
              <a:rPr lang="zh-CN" altLang="en-US" sz="1400" dirty="0" smtClean="0"/>
              <a:t>結他</a:t>
            </a:r>
            <a:endParaRPr lang="en-US" sz="1400" dirty="0"/>
          </a:p>
        </p:txBody>
      </p:sp>
      <p:sp>
        <p:nvSpPr>
          <p:cNvPr id="6" name="TextBox 5"/>
          <p:cNvSpPr txBox="1"/>
          <p:nvPr/>
        </p:nvSpPr>
        <p:spPr>
          <a:xfrm>
            <a:off x="8891236" y="6431560"/>
            <a:ext cx="997201" cy="307777"/>
          </a:xfrm>
          <a:prstGeom prst="rect">
            <a:avLst/>
          </a:prstGeom>
          <a:noFill/>
        </p:spPr>
        <p:txBody>
          <a:bodyPr wrap="square" rtlCol="0">
            <a:spAutoFit/>
          </a:bodyPr>
          <a:lstStyle/>
          <a:p>
            <a:r>
              <a:rPr lang="zh-CN" altLang="en-US" sz="1400" dirty="0" smtClean="0"/>
              <a:t>琵琶</a:t>
            </a:r>
            <a:endParaRPr lang="en-US" sz="1400" dirty="0"/>
          </a:p>
        </p:txBody>
      </p:sp>
      <p:sp>
        <p:nvSpPr>
          <p:cNvPr id="7" name="TextBox 6"/>
          <p:cNvSpPr txBox="1"/>
          <p:nvPr/>
        </p:nvSpPr>
        <p:spPr>
          <a:xfrm>
            <a:off x="10541188" y="6275744"/>
            <a:ext cx="1219200" cy="307777"/>
          </a:xfrm>
          <a:prstGeom prst="rect">
            <a:avLst/>
          </a:prstGeom>
          <a:noFill/>
        </p:spPr>
        <p:txBody>
          <a:bodyPr wrap="square" rtlCol="0">
            <a:spAutoFit/>
          </a:bodyPr>
          <a:lstStyle/>
          <a:p>
            <a:r>
              <a:rPr lang="zh-CN" altLang="en-US" sz="1400" dirty="0" smtClean="0"/>
              <a:t>古琴</a:t>
            </a:r>
            <a:endParaRPr lang="en-US" sz="1400" dirty="0"/>
          </a:p>
        </p:txBody>
      </p:sp>
      <p:sp>
        <p:nvSpPr>
          <p:cNvPr id="8" name="TextBox 7"/>
          <p:cNvSpPr txBox="1"/>
          <p:nvPr/>
        </p:nvSpPr>
        <p:spPr>
          <a:xfrm>
            <a:off x="2118519" y="6581001"/>
            <a:ext cx="3276600" cy="276999"/>
          </a:xfrm>
          <a:prstGeom prst="rect">
            <a:avLst/>
          </a:prstGeom>
          <a:noFill/>
        </p:spPr>
        <p:txBody>
          <a:bodyPr wrap="square" rtlCol="0">
            <a:spAutoFit/>
          </a:bodyPr>
          <a:lstStyle/>
          <a:p>
            <a:r>
              <a:rPr lang="zh-CN" altLang="en-US" sz="1200" dirty="0" smtClean="0">
                <a:solidFill>
                  <a:schemeClr val="bg1"/>
                </a:solidFill>
              </a:rPr>
              <a:t>黃釉陶樂舞紋扁壺（北齊，河南博物院藏）</a:t>
            </a:r>
            <a:endParaRPr lang="en-US" sz="1200" dirty="0">
              <a:solidFill>
                <a:schemeClr val="bg1"/>
              </a:solidFill>
            </a:endParaRPr>
          </a:p>
        </p:txBody>
      </p:sp>
      <p:sp>
        <p:nvSpPr>
          <p:cNvPr id="20" name="文字方塊 19"/>
          <p:cNvSpPr txBox="1"/>
          <p:nvPr/>
        </p:nvSpPr>
        <p:spPr>
          <a:xfrm>
            <a:off x="5731339" y="45196"/>
            <a:ext cx="2698175" cy="523220"/>
          </a:xfrm>
          <a:prstGeom prst="rect">
            <a:avLst/>
          </a:prstGeom>
          <a:solidFill>
            <a:schemeClr val="accent1">
              <a:lumMod val="20000"/>
              <a:lumOff val="80000"/>
            </a:schemeClr>
          </a:solid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二</a:t>
            </a:r>
            <a:r>
              <a:rPr lang="zh-TW" altLang="en-US" sz="2800" b="1" dirty="0" smtClean="0">
                <a:latin typeface="微軟正黑體" panose="020B0604030504040204" pitchFamily="34" charset="-120"/>
                <a:ea typeface="微軟正黑體" panose="020B0604030504040204" pitchFamily="34" charset="-120"/>
              </a:rPr>
              <a:t>、胡人的文化</a:t>
            </a:r>
            <a:endParaRPr lang="zh-HK"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42777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2B9BFA3B-03EA-46C3-B945-96FD3C40A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0" y="-1"/>
            <a:ext cx="5222764" cy="67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06987" y="650440"/>
            <a:ext cx="5943600" cy="2169825"/>
          </a:xfrm>
          <a:prstGeom prst="rect">
            <a:avLst/>
          </a:prstGeom>
          <a:solidFill>
            <a:schemeClr val="bg2"/>
          </a:solid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The appearance of people living in northern China might not have been very different from that of people living in southern China. But, they were different in their respective cultures</a:t>
            </a:r>
          </a:p>
          <a:p>
            <a:endParaRPr lang="en-US" altLang="zh-CN"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For the Han people in the south, no matter what ethnicity or tribe people living in the north belonged to, these northern people were all called Hu people. </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Simply put, who they called "Hu People" were simply non-Han people.</a:t>
            </a:r>
          </a:p>
        </p:txBody>
      </p:sp>
      <p:sp>
        <p:nvSpPr>
          <p:cNvPr id="3" name="TextBox 2"/>
          <p:cNvSpPr txBox="1"/>
          <p:nvPr/>
        </p:nvSpPr>
        <p:spPr>
          <a:xfrm>
            <a:off x="5706987" y="2809204"/>
            <a:ext cx="6248400" cy="3554819"/>
          </a:xfrm>
          <a:prstGeom prst="rect">
            <a:avLst/>
          </a:prstGeom>
          <a:no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Music was the best expression of the culture of the Hu people.</a:t>
            </a:r>
          </a:p>
          <a:p>
            <a:r>
              <a:rPr lang="en-US" altLang="zh-CN" sz="1500" dirty="0">
                <a:latin typeface="Times New Roman" panose="02020603050405020304" pitchFamily="18" charset="0"/>
                <a:cs typeface="Times New Roman" panose="02020603050405020304" pitchFamily="18" charset="0"/>
              </a:rPr>
              <a:t>The ceramic pot on the left was made in the Northern Qi Dynasty (550-577). It vividly shows five Hu people playing musical instruments while singing and dancing.</a:t>
            </a:r>
          </a:p>
          <a:p>
            <a:endParaRPr lang="en-US" altLang="zh-CN" sz="1500" dirty="0">
              <a:latin typeface="Times New Roman" panose="02020603050405020304" pitchFamily="18" charset="0"/>
              <a:cs typeface="Times New Roman" panose="02020603050405020304" pitchFamily="18" charset="0"/>
            </a:endParaRPr>
          </a:p>
          <a:p>
            <a:r>
              <a:rPr lang="en-US" altLang="zh-TW" sz="1500" dirty="0">
                <a:latin typeface="Times New Roman" panose="02020603050405020304" pitchFamily="18" charset="0"/>
                <a:ea typeface="SimSun" panose="02010600030101010101" pitchFamily="2" charset="-122"/>
                <a:cs typeface="Times New Roman" panose="02020603050405020304" pitchFamily="18" charset="0"/>
              </a:rPr>
              <a:t>Activity: Please circle the images of the musical instruments that belonged to the Hu people.</a:t>
            </a:r>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53053">
            <a:off x="5566927" y="4773935"/>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90495">
            <a:off x="6834162" y="5023433"/>
            <a:ext cx="1874639" cy="130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1619" y="4431248"/>
            <a:ext cx="2015841" cy="201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4153" y="4904672"/>
            <a:ext cx="1634840" cy="16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5305" y="6344306"/>
            <a:ext cx="1255364"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Bamboo Flute</a:t>
            </a:r>
            <a:endParaRPr lang="en-US" sz="1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411962" y="6357449"/>
            <a:ext cx="681272"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Guitar</a:t>
            </a:r>
            <a:endParaRPr lang="en-US" sz="1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891236" y="6431560"/>
            <a:ext cx="997201"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Pipa</a:t>
            </a:r>
            <a:endParaRPr lang="en-US" sz="1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541188" y="6275744"/>
            <a:ext cx="1219200" cy="307777"/>
          </a:xfrm>
          <a:prstGeom prst="rect">
            <a:avLst/>
          </a:prstGeom>
          <a:noFill/>
        </p:spPr>
        <p:txBody>
          <a:bodyPr wrap="square" rtlCol="0">
            <a:spAutoFit/>
          </a:bodyPr>
          <a:lstStyle/>
          <a:p>
            <a:r>
              <a:rPr lang="en-US" altLang="zh-CN" sz="1400" dirty="0" err="1">
                <a:latin typeface="Times New Roman" panose="02020603050405020304" pitchFamily="18" charset="0"/>
                <a:cs typeface="Times New Roman" panose="02020603050405020304" pitchFamily="18" charset="0"/>
              </a:rPr>
              <a:t>Guqin</a:t>
            </a:r>
            <a:endParaRPr lang="en-US" sz="1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7319" y="6434550"/>
            <a:ext cx="5257800" cy="276999"/>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Ceramic pot made in the 6</a:t>
            </a:r>
            <a:r>
              <a:rPr lang="en-US" altLang="zh-CN" sz="1200" baseline="30000" dirty="0">
                <a:solidFill>
                  <a:schemeClr val="bg1"/>
                </a:solidFill>
                <a:latin typeface="Times New Roman" panose="02020603050405020304" pitchFamily="18" charset="0"/>
                <a:cs typeface="Times New Roman" panose="02020603050405020304" pitchFamily="18" charset="0"/>
              </a:rPr>
              <a:t>th</a:t>
            </a:r>
            <a:r>
              <a:rPr lang="en-US" altLang="zh-CN" sz="1200" dirty="0">
                <a:solidFill>
                  <a:schemeClr val="bg1"/>
                </a:solidFill>
                <a:latin typeface="Times New Roman" panose="02020603050405020304" pitchFamily="18" charset="0"/>
                <a:cs typeface="Times New Roman" panose="02020603050405020304" pitchFamily="18" charset="0"/>
              </a:rPr>
              <a:t> century</a:t>
            </a:r>
            <a:r>
              <a:rPr lang="zh-CN" altLang="en-US" sz="1200" dirty="0">
                <a:solidFill>
                  <a:schemeClr val="bg1"/>
                </a:solidFill>
                <a:latin typeface="Times New Roman" panose="02020603050405020304" pitchFamily="18" charset="0"/>
                <a:cs typeface="Times New Roman" panose="02020603050405020304" pitchFamily="18" charset="0"/>
              </a:rPr>
              <a:t>（</a:t>
            </a:r>
            <a:r>
              <a:rPr lang="en-US" altLang="zh-CN" sz="1200" dirty="0">
                <a:solidFill>
                  <a:schemeClr val="bg1"/>
                </a:solidFill>
                <a:latin typeface="Times New Roman" panose="02020603050405020304" pitchFamily="18" charset="0"/>
                <a:cs typeface="Times New Roman" panose="02020603050405020304" pitchFamily="18" charset="0"/>
              </a:rPr>
              <a:t>Northern Qi Dynasty, in Henan Museum)</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20" name="文字方塊 19"/>
          <p:cNvSpPr txBox="1"/>
          <p:nvPr/>
        </p:nvSpPr>
        <p:spPr>
          <a:xfrm>
            <a:off x="5731339" y="45196"/>
            <a:ext cx="6470554" cy="461665"/>
          </a:xfrm>
          <a:prstGeom prst="rect">
            <a:avLst/>
          </a:prstGeom>
          <a:solidFill>
            <a:schemeClr val="accent1">
              <a:lumMod val="20000"/>
              <a:lumOff val="80000"/>
            </a:schemeClr>
          </a:solidFill>
        </p:spPr>
        <p:txBody>
          <a:bodyPr wrap="non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2. The Culture Of the Northern Nomadic Tribes</a:t>
            </a:r>
          </a:p>
        </p:txBody>
      </p:sp>
    </p:spTree>
    <p:extLst>
      <p:ext uri="{BB962C8B-B14F-4D97-AF65-F5344CB8AC3E}">
        <p14:creationId xmlns:p14="http://schemas.microsoft.com/office/powerpoint/2010/main" val="36988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11" y="990600"/>
            <a:ext cx="1729507" cy="461665"/>
          </a:xfrm>
          <a:prstGeom prst="rect">
            <a:avLst/>
          </a:prstGeom>
          <a:solidFill>
            <a:srgbClr val="C96731">
              <a:lumMod val="20000"/>
              <a:lumOff val="8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000000"/>
                </a:solidFill>
                <a:effectLst/>
                <a:uLnTx/>
                <a:uFillTx/>
                <a:latin typeface="Times New Roman" panose="02020603050405020304" pitchFamily="18" charset="0"/>
                <a:ea typeface="Adobe 繁黑體 Std B" pitchFamily="34" charset="-128"/>
                <a:cs typeface="Times New Roman" panose="02020603050405020304" pitchFamily="18" charset="0"/>
              </a:rPr>
              <a:t>Introduction</a:t>
            </a:r>
            <a:endParaRPr kumimoji="0" lang="zh-HK"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Adobe 繁黑體 Std B" pitchFamily="34" charset="-128"/>
              <a:cs typeface="Times New Roman" panose="02020603050405020304" pitchFamily="18" charset="0"/>
            </a:endParaRPr>
          </a:p>
        </p:txBody>
      </p:sp>
      <p:sp>
        <p:nvSpPr>
          <p:cNvPr id="6" name="TextBox 5"/>
          <p:cNvSpPr txBox="1"/>
          <p:nvPr/>
        </p:nvSpPr>
        <p:spPr>
          <a:xfrm>
            <a:off x="137319" y="1676400"/>
            <a:ext cx="6934200" cy="2308324"/>
          </a:xfrm>
          <a:prstGeom prst="rect">
            <a:avLst/>
          </a:prstGeom>
          <a:noFill/>
          <a:ln>
            <a:solidFill>
              <a:schemeClr val="accent2">
                <a:lumMod val="50000"/>
              </a:schemeClr>
            </a:solidFill>
          </a:ln>
        </p:spPr>
        <p:txBody>
          <a:bodyPr wrap="square" rtlCol="0">
            <a:spAutoFit/>
          </a:bodyPr>
          <a:lstStyle/>
          <a:p>
            <a:r>
              <a:rPr lang="en-US" altLang="zh-CN" sz="1600" dirty="0">
                <a:latin typeface="Times New Roman" panose="02020603050405020304" pitchFamily="18" charset="0"/>
                <a:ea typeface="微軟正黑體" panose="020B0604030504040204" pitchFamily="34" charset="-120"/>
                <a:cs typeface="Times New Roman" panose="02020603050405020304" pitchFamily="18" charset="0"/>
              </a:rPr>
              <a:t>The Wei, </a:t>
            </a:r>
            <a:r>
              <a:rPr lang="en-US" altLang="zh-CN" sz="1600" dirty="0" err="1">
                <a:latin typeface="Times New Roman" panose="02020603050405020304" pitchFamily="18" charset="0"/>
                <a:ea typeface="微軟正黑體" panose="020B0604030504040204" pitchFamily="34" charset="-120"/>
                <a:cs typeface="Times New Roman" panose="02020603050405020304" pitchFamily="18" charset="0"/>
              </a:rPr>
              <a:t>Jin</a:t>
            </a:r>
            <a:r>
              <a:rPr lang="en-US" altLang="zh-CN" sz="1600" dirty="0">
                <a:latin typeface="Times New Roman" panose="02020603050405020304" pitchFamily="18" charset="0"/>
                <a:ea typeface="微軟正黑體" panose="020B0604030504040204" pitchFamily="34" charset="-120"/>
                <a:cs typeface="Times New Roman" panose="02020603050405020304" pitchFamily="18" charset="0"/>
              </a:rPr>
              <a:t>, Southern and Northern Dynasties (220-589) was the period with the most frequent contacts between ethnic groups in Chinese history. As such, it was the main period of ethnic integration.</a:t>
            </a:r>
          </a:p>
          <a:p>
            <a:endParaRPr lang="zh-TW" altLang="en-US" sz="16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CN" sz="1600" dirty="0" smtClean="0">
                <a:latin typeface="Times New Roman" panose="02020603050405020304" pitchFamily="18" charset="0"/>
                <a:ea typeface="微軟正黑體" panose="020B0604030504040204" pitchFamily="34" charset="-120"/>
                <a:cs typeface="Times New Roman" panose="02020603050405020304" pitchFamily="18" charset="0"/>
              </a:rPr>
              <a:t>During this period, the Xianbei ethnic group migrated to northern China and established the Northern Wei Dynasty. To </a:t>
            </a:r>
            <a:r>
              <a:rPr lang="en-US" altLang="zh-CN" sz="1600" dirty="0">
                <a:latin typeface="Times New Roman" panose="02020603050405020304" pitchFamily="18" charset="0"/>
                <a:ea typeface="微軟正黑體" panose="020B0604030504040204" pitchFamily="34" charset="-120"/>
                <a:cs typeface="Times New Roman" panose="02020603050405020304" pitchFamily="18" charset="0"/>
              </a:rPr>
              <a:t>ensure the Xianbei and Han people would live together peacefully, Emperor Xiaowen (reigned 471-499) not only moved the capital from Pingcheng to Luoyang, but also carried out a series of Sinicization campaigns. </a:t>
            </a:r>
          </a:p>
        </p:txBody>
      </p:sp>
      <p:sp>
        <p:nvSpPr>
          <p:cNvPr id="7" name="TextBox 6"/>
          <p:cNvSpPr txBox="1"/>
          <p:nvPr/>
        </p:nvSpPr>
        <p:spPr>
          <a:xfrm>
            <a:off x="121696" y="4343400"/>
            <a:ext cx="6965445" cy="1246495"/>
          </a:xfrm>
          <a:prstGeom prst="rect">
            <a:avLst/>
          </a:prstGeom>
          <a:noFill/>
          <a:ln>
            <a:solidFill>
              <a:schemeClr val="accent2">
                <a:lumMod val="50000"/>
              </a:schemeClr>
            </a:solidFill>
          </a:ln>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In this topic, you will learn about:</a:t>
            </a:r>
          </a:p>
          <a:p>
            <a:r>
              <a:rPr lang="en-US" altLang="zh-CN" sz="1500" dirty="0">
                <a:latin typeface="Times New Roman" panose="02020603050405020304" pitchFamily="18" charset="0"/>
                <a:cs typeface="Times New Roman" panose="02020603050405020304" pitchFamily="18" charset="0"/>
              </a:rPr>
              <a:t>1. Southern migration of nomadic tribes</a:t>
            </a:r>
          </a:p>
          <a:p>
            <a:r>
              <a:rPr lang="en-US" altLang="zh-CN" sz="1500" dirty="0">
                <a:latin typeface="Times New Roman" panose="02020603050405020304" pitchFamily="18" charset="0"/>
                <a:cs typeface="Times New Roman" panose="02020603050405020304" pitchFamily="18" charset="0"/>
              </a:rPr>
              <a:t>2. Movement of imperial capital and implementation of Sinicization measures by Emperor Xiaowen</a:t>
            </a:r>
          </a:p>
          <a:p>
            <a:r>
              <a:rPr lang="en-US" altLang="zh-CN" sz="1500" dirty="0">
                <a:latin typeface="Times New Roman" panose="02020603050405020304" pitchFamily="18" charset="0"/>
                <a:cs typeface="Times New Roman" panose="02020603050405020304" pitchFamily="18" charset="0"/>
              </a:rPr>
              <a:t>3. The impact of the Sinicization measures (such as ethnic integration)</a:t>
            </a:r>
            <a:endParaRPr lang="en-US" altLang="zh-CN" sz="15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Rectangle 7"/>
          <p:cNvSpPr/>
          <p:nvPr/>
        </p:nvSpPr>
        <p:spPr>
          <a:xfrm>
            <a:off x="106074" y="5638800"/>
            <a:ext cx="3544560"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Recommended number of lessons: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336" y="18861"/>
            <a:ext cx="4711032" cy="6796693"/>
          </a:xfrm>
          <a:prstGeom prst="rect">
            <a:avLst/>
          </a:prstGeom>
        </p:spPr>
      </p:pic>
      <p:sp>
        <p:nvSpPr>
          <p:cNvPr id="9" name="TextBox 8"/>
          <p:cNvSpPr txBox="1"/>
          <p:nvPr/>
        </p:nvSpPr>
        <p:spPr>
          <a:xfrm>
            <a:off x="7681119" y="6477000"/>
            <a:ext cx="4572000" cy="338554"/>
          </a:xfrm>
          <a:prstGeom prst="rect">
            <a:avLst/>
          </a:prstGeom>
          <a:noFill/>
        </p:spPr>
        <p:txBody>
          <a:bodyPr wrap="square" rtlCol="0">
            <a:spAutoFit/>
          </a:bodyPr>
          <a:lstStyle/>
          <a:p>
            <a:r>
              <a:rPr lang="en-US" altLang="zh-CN" sz="1600" b="1" dirty="0">
                <a:solidFill>
                  <a:schemeClr val="bg1"/>
                </a:solidFill>
                <a:latin typeface="Times New Roman" panose="02020603050405020304" pitchFamily="18" charset="0"/>
                <a:cs typeface="Times New Roman" panose="02020603050405020304" pitchFamily="18" charset="0"/>
              </a:rPr>
              <a:t>Emperor Xiaowen statute (Baidu Encyclopedia) </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0" name="Title 3"/>
          <p:cNvSpPr txBox="1">
            <a:spLocks/>
          </p:cNvSpPr>
          <p:nvPr/>
        </p:nvSpPr>
        <p:spPr>
          <a:xfrm>
            <a:off x="0" y="1"/>
            <a:ext cx="9205119" cy="685800"/>
          </a:xfrm>
          <a:prstGeom prst="rect">
            <a:avLst/>
          </a:prstGeom>
          <a:gradFill rotWithShape="1">
            <a:gsLst>
              <a:gs pos="0">
                <a:srgbClr val="C96731">
                  <a:tint val="80000"/>
                  <a:satMod val="107000"/>
                  <a:lumMod val="103000"/>
                </a:srgbClr>
              </a:gs>
              <a:gs pos="100000">
                <a:srgbClr val="C96731">
                  <a:tint val="82000"/>
                  <a:satMod val="109000"/>
                  <a:lumMod val="103000"/>
                </a:srgbClr>
              </a:gs>
            </a:gsLst>
            <a:lin ang="5400000" scaled="0"/>
          </a:gradFill>
          <a:ln w="6350" cap="flat" cmpd="sng" algn="ctr">
            <a:solidFill>
              <a:srgbClr val="C96731"/>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2000" b="1" dirty="0">
                <a:solidFill>
                  <a:srgbClr val="000000"/>
                </a:solidFill>
                <a:latin typeface="Times New Roman" panose="02020603050405020304" pitchFamily="18" charset="0"/>
                <a:ea typeface="Adobe 繁黑體 Std B" pitchFamily="34" charset="-128"/>
                <a:cs typeface="Times New Roman" panose="02020603050405020304" pitchFamily="18" charset="0"/>
              </a:rPr>
              <a:t>Topic: Sinicization Measures by Emperor Xiaowen in the Northern Wei Dynasty</a:t>
            </a:r>
          </a:p>
        </p:txBody>
      </p:sp>
    </p:spTree>
    <p:extLst>
      <p:ext uri="{BB962C8B-B14F-4D97-AF65-F5344CB8AC3E}">
        <p14:creationId xmlns:p14="http://schemas.microsoft.com/office/powerpoint/2010/main" val="147005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 y="-1"/>
            <a:ext cx="5318919" cy="686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06987" y="650440"/>
            <a:ext cx="5943600" cy="2031325"/>
          </a:xfrm>
          <a:prstGeom prst="rect">
            <a:avLst/>
          </a:prstGeom>
          <a:solidFill>
            <a:schemeClr val="bg2"/>
          </a:solidFill>
        </p:spPr>
        <p:txBody>
          <a:bodyPr wrap="square" rtlCol="0">
            <a:spAutoFit/>
          </a:bodyPr>
          <a:lstStyle/>
          <a:p>
            <a:r>
              <a:rPr lang="zh-CN" altLang="en-US" dirty="0" smtClean="0"/>
              <a:t>居住在中國北方人們的面貌，與南方人相比，不一定有很大的差別，但文化上很不同。</a:t>
            </a:r>
            <a:endParaRPr lang="en-US" altLang="zh-CN" dirty="0" smtClean="0"/>
          </a:p>
          <a:p>
            <a:endParaRPr lang="en-US" dirty="0"/>
          </a:p>
          <a:p>
            <a:r>
              <a:rPr lang="zh-CN" altLang="en-US" dirty="0"/>
              <a:t>對</a:t>
            </a:r>
            <a:r>
              <a:rPr lang="zh-CN" altLang="en-US" dirty="0" smtClean="0"/>
              <a:t>於南方的漢人來說，不管這些居住在北方的人，是什麼民族或者部落，一律稱呼他們為胡人。</a:t>
            </a:r>
            <a:endParaRPr lang="en-US" altLang="zh-CN" dirty="0" smtClean="0"/>
          </a:p>
          <a:p>
            <a:endParaRPr lang="en-US" dirty="0"/>
          </a:p>
          <a:p>
            <a:r>
              <a:rPr lang="zh-CN" altLang="en-US" dirty="0"/>
              <a:t>簡單來說，所謂</a:t>
            </a:r>
            <a:r>
              <a:rPr lang="zh-CN" altLang="en-US" dirty="0" smtClean="0"/>
              <a:t>「胡人」，就是非漢人。</a:t>
            </a:r>
            <a:endParaRPr lang="en-US" dirty="0"/>
          </a:p>
        </p:txBody>
      </p:sp>
      <p:sp>
        <p:nvSpPr>
          <p:cNvPr id="3" name="TextBox 2"/>
          <p:cNvSpPr txBox="1"/>
          <p:nvPr/>
        </p:nvSpPr>
        <p:spPr>
          <a:xfrm>
            <a:off x="5706987" y="2809204"/>
            <a:ext cx="6248400" cy="3970318"/>
          </a:xfrm>
          <a:prstGeom prst="rect">
            <a:avLst/>
          </a:prstGeom>
          <a:noFill/>
        </p:spPr>
        <p:txBody>
          <a:bodyPr wrap="square" rtlCol="0">
            <a:spAutoFit/>
          </a:bodyPr>
          <a:lstStyle/>
          <a:p>
            <a:r>
              <a:rPr lang="zh-CN" altLang="en-US" dirty="0" smtClean="0"/>
              <a:t>最能表現胡人的文化，便是他們的音樂。</a:t>
            </a:r>
            <a:endParaRPr lang="en-US" altLang="zh-CN" dirty="0" smtClean="0"/>
          </a:p>
          <a:p>
            <a:r>
              <a:rPr lang="zh-CN" altLang="en-US" dirty="0"/>
              <a:t>左</a:t>
            </a:r>
            <a:r>
              <a:rPr lang="zh-CN" altLang="en-US" dirty="0" smtClean="0"/>
              <a:t>圖是一個在北齊</a:t>
            </a:r>
            <a:r>
              <a:rPr lang="zh-TW" altLang="en-US" dirty="0"/>
              <a:t>（</a:t>
            </a:r>
            <a:r>
              <a:rPr lang="en-US" altLang="zh-TW" dirty="0"/>
              <a:t>550-577</a:t>
            </a:r>
            <a:r>
              <a:rPr lang="zh-TW" altLang="en-US" dirty="0">
                <a:latin typeface="SimSun" panose="02010600030101010101" pitchFamily="2" charset="-122"/>
                <a:ea typeface="SimSun" panose="02010600030101010101" pitchFamily="2" charset="-122"/>
              </a:rPr>
              <a:t>年</a:t>
            </a:r>
            <a:r>
              <a:rPr lang="zh-TW" altLang="en-US" dirty="0"/>
              <a:t>）</a:t>
            </a:r>
            <a:r>
              <a:rPr lang="zh-CN" altLang="en-US" dirty="0" smtClean="0"/>
              <a:t>年代燒製的陶壺，生動地刻畫了五個胡人一邊彈奏樂器，一邊唱歌跳舞。</a:t>
            </a:r>
            <a:endParaRPr lang="en-US" altLang="zh-CN" dirty="0" smtClean="0"/>
          </a:p>
          <a:p>
            <a:endParaRPr lang="en-US" altLang="zh-CN" dirty="0" smtClean="0"/>
          </a:p>
          <a:p>
            <a:r>
              <a:rPr lang="zh-TW" altLang="en-US" dirty="0">
                <a:latin typeface="SimSun" panose="02010600030101010101" pitchFamily="2" charset="-122"/>
                <a:ea typeface="SimSun" panose="02010600030101010101" pitchFamily="2" charset="-122"/>
              </a:rPr>
              <a:t>活動：</a:t>
            </a:r>
            <a:r>
              <a:rPr lang="zh-CN" altLang="en-US" dirty="0" smtClean="0"/>
              <a:t>請把圖中顯示的胡人樂器</a:t>
            </a:r>
            <a:r>
              <a:rPr lang="zh-CN" altLang="en-US" dirty="0" smtClean="0">
                <a:latin typeface="SimSun" panose="02010600030101010101" pitchFamily="2" charset="-122"/>
                <a:ea typeface="SimSun" panose="02010600030101010101" pitchFamily="2" charset="-122"/>
              </a:rPr>
              <a:t>圈起來</a:t>
            </a:r>
            <a:endParaRPr lang="en-US" altLang="zh-CN" dirty="0" smtClean="0">
              <a:latin typeface="SimSun" panose="02010600030101010101" pitchFamily="2" charset="-122"/>
              <a:ea typeface="SimSun" panose="02010600030101010101" pitchFamily="2" charset="-122"/>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53053">
            <a:off x="5566927" y="4773935"/>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90495">
            <a:off x="6834162" y="5023433"/>
            <a:ext cx="1874639" cy="130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1619" y="4431248"/>
            <a:ext cx="2015841" cy="201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4153" y="4904672"/>
            <a:ext cx="1634840" cy="16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07669" y="6344306"/>
            <a:ext cx="1143000" cy="307777"/>
          </a:xfrm>
          <a:prstGeom prst="rect">
            <a:avLst/>
          </a:prstGeom>
          <a:noFill/>
        </p:spPr>
        <p:txBody>
          <a:bodyPr wrap="square" rtlCol="0">
            <a:spAutoFit/>
          </a:bodyPr>
          <a:lstStyle/>
          <a:p>
            <a:r>
              <a:rPr lang="zh-CN" altLang="en-US" sz="1400" dirty="0" smtClean="0"/>
              <a:t>笛子</a:t>
            </a:r>
            <a:endParaRPr lang="en-US" sz="1400" dirty="0"/>
          </a:p>
        </p:txBody>
      </p:sp>
      <p:sp>
        <p:nvSpPr>
          <p:cNvPr id="5" name="TextBox 4"/>
          <p:cNvSpPr txBox="1"/>
          <p:nvPr/>
        </p:nvSpPr>
        <p:spPr>
          <a:xfrm>
            <a:off x="7411962" y="6357449"/>
            <a:ext cx="681272" cy="307777"/>
          </a:xfrm>
          <a:prstGeom prst="rect">
            <a:avLst/>
          </a:prstGeom>
          <a:noFill/>
        </p:spPr>
        <p:txBody>
          <a:bodyPr wrap="square" rtlCol="0">
            <a:spAutoFit/>
          </a:bodyPr>
          <a:lstStyle/>
          <a:p>
            <a:r>
              <a:rPr lang="zh-CN" altLang="en-US" sz="1400" dirty="0" smtClean="0"/>
              <a:t>結他</a:t>
            </a:r>
            <a:endParaRPr lang="en-US" sz="1400" dirty="0"/>
          </a:p>
        </p:txBody>
      </p:sp>
      <p:sp>
        <p:nvSpPr>
          <p:cNvPr id="6" name="TextBox 5"/>
          <p:cNvSpPr txBox="1"/>
          <p:nvPr/>
        </p:nvSpPr>
        <p:spPr>
          <a:xfrm>
            <a:off x="8891236" y="6431560"/>
            <a:ext cx="997201" cy="307777"/>
          </a:xfrm>
          <a:prstGeom prst="rect">
            <a:avLst/>
          </a:prstGeom>
          <a:noFill/>
        </p:spPr>
        <p:txBody>
          <a:bodyPr wrap="square" rtlCol="0">
            <a:spAutoFit/>
          </a:bodyPr>
          <a:lstStyle/>
          <a:p>
            <a:r>
              <a:rPr lang="zh-CN" altLang="en-US" sz="1400" dirty="0" smtClean="0"/>
              <a:t>琵琶</a:t>
            </a:r>
            <a:endParaRPr lang="en-US" sz="1400" dirty="0"/>
          </a:p>
        </p:txBody>
      </p:sp>
      <p:sp>
        <p:nvSpPr>
          <p:cNvPr id="7" name="TextBox 6"/>
          <p:cNvSpPr txBox="1"/>
          <p:nvPr/>
        </p:nvSpPr>
        <p:spPr>
          <a:xfrm>
            <a:off x="10541188" y="6275744"/>
            <a:ext cx="1219200" cy="307777"/>
          </a:xfrm>
          <a:prstGeom prst="rect">
            <a:avLst/>
          </a:prstGeom>
          <a:noFill/>
        </p:spPr>
        <p:txBody>
          <a:bodyPr wrap="square" rtlCol="0">
            <a:spAutoFit/>
          </a:bodyPr>
          <a:lstStyle/>
          <a:p>
            <a:r>
              <a:rPr lang="zh-CN" altLang="en-US" sz="1400" dirty="0" smtClean="0"/>
              <a:t>古琴</a:t>
            </a:r>
            <a:endParaRPr lang="en-US" sz="1400" dirty="0"/>
          </a:p>
        </p:txBody>
      </p:sp>
      <p:sp>
        <p:nvSpPr>
          <p:cNvPr id="8" name="TextBox 7"/>
          <p:cNvSpPr txBox="1"/>
          <p:nvPr/>
        </p:nvSpPr>
        <p:spPr>
          <a:xfrm>
            <a:off x="2118519" y="6581001"/>
            <a:ext cx="3276600" cy="276999"/>
          </a:xfrm>
          <a:prstGeom prst="rect">
            <a:avLst/>
          </a:prstGeom>
          <a:noFill/>
        </p:spPr>
        <p:txBody>
          <a:bodyPr wrap="square" rtlCol="0">
            <a:spAutoFit/>
          </a:bodyPr>
          <a:lstStyle/>
          <a:p>
            <a:r>
              <a:rPr lang="zh-CN" altLang="en-US" sz="1200" dirty="0" smtClean="0">
                <a:solidFill>
                  <a:schemeClr val="bg1"/>
                </a:solidFill>
              </a:rPr>
              <a:t>黃釉陶樂舞紋扁壺（北齊，河南博物院藏）</a:t>
            </a:r>
            <a:endParaRPr lang="en-US" sz="1200" dirty="0">
              <a:solidFill>
                <a:schemeClr val="bg1"/>
              </a:solidFill>
            </a:endParaRPr>
          </a:p>
        </p:txBody>
      </p:sp>
      <p:sp>
        <p:nvSpPr>
          <p:cNvPr id="9" name="橢圓 8"/>
          <p:cNvSpPr/>
          <p:nvPr/>
        </p:nvSpPr>
        <p:spPr>
          <a:xfrm>
            <a:off x="3871119" y="32766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橢圓 15"/>
          <p:cNvSpPr/>
          <p:nvPr/>
        </p:nvSpPr>
        <p:spPr>
          <a:xfrm rot="2349180">
            <a:off x="363263" y="3321730"/>
            <a:ext cx="1867833" cy="10004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8" name="橢圓 17"/>
          <p:cNvSpPr/>
          <p:nvPr/>
        </p:nvSpPr>
        <p:spPr>
          <a:xfrm>
            <a:off x="8587313" y="4267200"/>
            <a:ext cx="1115446" cy="2520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9" name="橢圓 18"/>
          <p:cNvSpPr/>
          <p:nvPr/>
        </p:nvSpPr>
        <p:spPr>
          <a:xfrm>
            <a:off x="5782720" y="4447820"/>
            <a:ext cx="1183676" cy="2339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文字方塊 19"/>
          <p:cNvSpPr txBox="1"/>
          <p:nvPr/>
        </p:nvSpPr>
        <p:spPr>
          <a:xfrm>
            <a:off x="5731339" y="45196"/>
            <a:ext cx="2698175" cy="523220"/>
          </a:xfrm>
          <a:prstGeom prst="rect">
            <a:avLst/>
          </a:prstGeom>
          <a:solidFill>
            <a:schemeClr val="accent1">
              <a:lumMod val="20000"/>
              <a:lumOff val="80000"/>
            </a:schemeClr>
          </a:solid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二</a:t>
            </a:r>
            <a:r>
              <a:rPr lang="zh-TW" altLang="en-US" sz="2800" b="1" dirty="0" smtClean="0">
                <a:latin typeface="微軟正黑體" panose="020B0604030504040204" pitchFamily="34" charset="-120"/>
                <a:ea typeface="微軟正黑體" panose="020B0604030504040204" pitchFamily="34" charset="-120"/>
              </a:rPr>
              <a:t>、胡人的文化</a:t>
            </a:r>
            <a:endParaRPr lang="zh-HK"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6327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0" y="-1"/>
            <a:ext cx="5222764" cy="67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53053">
            <a:off x="5566927" y="4773935"/>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90495">
            <a:off x="6834162" y="5023433"/>
            <a:ext cx="1874639" cy="130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1619" y="4431248"/>
            <a:ext cx="2015841" cy="201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4153" y="4904672"/>
            <a:ext cx="1634840" cy="16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5305" y="6344306"/>
            <a:ext cx="1255364"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Bamboo Flute</a:t>
            </a:r>
            <a:endParaRPr lang="en-US" sz="1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411962" y="6357449"/>
            <a:ext cx="681272"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Guitar</a:t>
            </a:r>
            <a:endParaRPr lang="en-US" sz="1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891236" y="6431560"/>
            <a:ext cx="997201"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Pipa</a:t>
            </a:r>
            <a:endParaRPr lang="en-US" sz="1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541188" y="6275744"/>
            <a:ext cx="1219200" cy="307777"/>
          </a:xfrm>
          <a:prstGeom prst="rect">
            <a:avLst/>
          </a:prstGeom>
          <a:noFill/>
        </p:spPr>
        <p:txBody>
          <a:bodyPr wrap="square" rtlCol="0">
            <a:spAutoFit/>
          </a:bodyPr>
          <a:lstStyle/>
          <a:p>
            <a:r>
              <a:rPr lang="en-US" altLang="zh-CN" sz="1400" dirty="0" err="1">
                <a:latin typeface="Times New Roman" panose="02020603050405020304" pitchFamily="18" charset="0"/>
                <a:cs typeface="Times New Roman" panose="02020603050405020304" pitchFamily="18" charset="0"/>
              </a:rPr>
              <a:t>Guqin</a:t>
            </a:r>
            <a:endParaRPr lang="en-US" sz="1400" dirty="0">
              <a:latin typeface="Times New Roman" panose="02020603050405020304" pitchFamily="18" charset="0"/>
              <a:cs typeface="Times New Roman" panose="02020603050405020304" pitchFamily="18" charset="0"/>
            </a:endParaRPr>
          </a:p>
        </p:txBody>
      </p:sp>
      <p:sp>
        <p:nvSpPr>
          <p:cNvPr id="15" name="橢圓 15">
            <a:extLst>
              <a:ext uri="{FF2B5EF4-FFF2-40B4-BE49-F238E27FC236}">
                <a16:creationId xmlns:a16="http://schemas.microsoft.com/office/drawing/2014/main" id="{CC7859C9-B4CB-480D-B0A6-D80FB6F2AB33}"/>
              </a:ext>
            </a:extLst>
          </p:cNvPr>
          <p:cNvSpPr/>
          <p:nvPr/>
        </p:nvSpPr>
        <p:spPr>
          <a:xfrm rot="2349180">
            <a:off x="363263" y="3321730"/>
            <a:ext cx="1867833" cy="10004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橢圓 17">
            <a:extLst>
              <a:ext uri="{FF2B5EF4-FFF2-40B4-BE49-F238E27FC236}">
                <a16:creationId xmlns:a16="http://schemas.microsoft.com/office/drawing/2014/main" id="{2CF16207-512C-423A-9C28-B4AF767D2B56}"/>
              </a:ext>
            </a:extLst>
          </p:cNvPr>
          <p:cNvSpPr/>
          <p:nvPr/>
        </p:nvSpPr>
        <p:spPr>
          <a:xfrm>
            <a:off x="8587313" y="4267200"/>
            <a:ext cx="1115446" cy="2520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橢圓 18">
            <a:extLst>
              <a:ext uri="{FF2B5EF4-FFF2-40B4-BE49-F238E27FC236}">
                <a16:creationId xmlns:a16="http://schemas.microsoft.com/office/drawing/2014/main" id="{E452989D-EAF2-4A52-AD69-88C2FCF6B340}"/>
              </a:ext>
            </a:extLst>
          </p:cNvPr>
          <p:cNvSpPr/>
          <p:nvPr/>
        </p:nvSpPr>
        <p:spPr>
          <a:xfrm>
            <a:off x="5782720" y="4447820"/>
            <a:ext cx="1183676" cy="2339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8" name="TextBox 17"/>
          <p:cNvSpPr txBox="1"/>
          <p:nvPr/>
        </p:nvSpPr>
        <p:spPr>
          <a:xfrm>
            <a:off x="137319" y="6498194"/>
            <a:ext cx="5257800" cy="276999"/>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Ceramic pot made in the 6</a:t>
            </a:r>
            <a:r>
              <a:rPr lang="en-US" altLang="zh-CN" sz="1200" baseline="30000" dirty="0">
                <a:solidFill>
                  <a:schemeClr val="bg1"/>
                </a:solidFill>
                <a:latin typeface="Times New Roman" panose="02020603050405020304" pitchFamily="18" charset="0"/>
                <a:cs typeface="Times New Roman" panose="02020603050405020304" pitchFamily="18" charset="0"/>
              </a:rPr>
              <a:t>th</a:t>
            </a:r>
            <a:r>
              <a:rPr lang="en-US" altLang="zh-CN" sz="1200" dirty="0">
                <a:solidFill>
                  <a:schemeClr val="bg1"/>
                </a:solidFill>
                <a:latin typeface="Times New Roman" panose="02020603050405020304" pitchFamily="18" charset="0"/>
                <a:cs typeface="Times New Roman" panose="02020603050405020304" pitchFamily="18" charset="0"/>
              </a:rPr>
              <a:t> century</a:t>
            </a:r>
            <a:r>
              <a:rPr lang="zh-CN" altLang="en-US" sz="1200" dirty="0">
                <a:solidFill>
                  <a:schemeClr val="bg1"/>
                </a:solidFill>
                <a:latin typeface="Times New Roman" panose="02020603050405020304" pitchFamily="18" charset="0"/>
                <a:cs typeface="Times New Roman" panose="02020603050405020304" pitchFamily="18" charset="0"/>
              </a:rPr>
              <a:t>（</a:t>
            </a:r>
            <a:r>
              <a:rPr lang="en-US" altLang="zh-CN" sz="1200" dirty="0">
                <a:solidFill>
                  <a:schemeClr val="bg1"/>
                </a:solidFill>
                <a:latin typeface="Times New Roman" panose="02020603050405020304" pitchFamily="18" charset="0"/>
                <a:cs typeface="Times New Roman" panose="02020603050405020304" pitchFamily="18" charset="0"/>
              </a:rPr>
              <a:t>Northern Qi Dynasty, in Henan Museum)</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427FC34-0066-4F61-8CE1-2E3C8C812882}"/>
              </a:ext>
            </a:extLst>
          </p:cNvPr>
          <p:cNvSpPr txBox="1"/>
          <p:nvPr/>
        </p:nvSpPr>
        <p:spPr>
          <a:xfrm>
            <a:off x="5706987" y="650440"/>
            <a:ext cx="5943600" cy="2169825"/>
          </a:xfrm>
          <a:prstGeom prst="rect">
            <a:avLst/>
          </a:prstGeom>
          <a:solidFill>
            <a:schemeClr val="bg2"/>
          </a:solid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The appearance of people living in northern China might not have been very different from that of people living in southern China. But, they were different in their respective cultures</a:t>
            </a:r>
          </a:p>
          <a:p>
            <a:endParaRPr lang="en-US" altLang="zh-CN"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For the Han people in the south, no matter what ethnicity or tribe people living in the north belonged to, these northern people were all called Hu people. </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Simply put, who they called "Hu People" were simply non-Han people.</a:t>
            </a:r>
          </a:p>
        </p:txBody>
      </p:sp>
      <p:sp>
        <p:nvSpPr>
          <p:cNvPr id="21" name="TextBox 20">
            <a:extLst>
              <a:ext uri="{FF2B5EF4-FFF2-40B4-BE49-F238E27FC236}">
                <a16:creationId xmlns:a16="http://schemas.microsoft.com/office/drawing/2014/main" id="{1B4E18E8-F810-46E9-A3CF-76CEC3C5A3C6}"/>
              </a:ext>
            </a:extLst>
          </p:cNvPr>
          <p:cNvSpPr txBox="1"/>
          <p:nvPr/>
        </p:nvSpPr>
        <p:spPr>
          <a:xfrm>
            <a:off x="5706987" y="2809204"/>
            <a:ext cx="6248400" cy="3554819"/>
          </a:xfrm>
          <a:prstGeom prst="rect">
            <a:avLst/>
          </a:prstGeom>
          <a:no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Music was the best expression of the culture of the Hu people.</a:t>
            </a:r>
          </a:p>
          <a:p>
            <a:r>
              <a:rPr lang="en-US" altLang="zh-CN" sz="1500" dirty="0">
                <a:latin typeface="Times New Roman" panose="02020603050405020304" pitchFamily="18" charset="0"/>
                <a:cs typeface="Times New Roman" panose="02020603050405020304" pitchFamily="18" charset="0"/>
              </a:rPr>
              <a:t>The ceramic pot on the left was made in the Northern Qi Dynasty (550-577). It vividly shows five Hu people playing musical instruments while singing and dancing.</a:t>
            </a:r>
          </a:p>
          <a:p>
            <a:endParaRPr lang="en-US" altLang="zh-CN" sz="1500" dirty="0">
              <a:latin typeface="Times New Roman" panose="02020603050405020304" pitchFamily="18" charset="0"/>
              <a:cs typeface="Times New Roman" panose="02020603050405020304" pitchFamily="18" charset="0"/>
            </a:endParaRPr>
          </a:p>
          <a:p>
            <a:r>
              <a:rPr lang="en-US" altLang="zh-TW" sz="1500" dirty="0">
                <a:latin typeface="Times New Roman" panose="02020603050405020304" pitchFamily="18" charset="0"/>
                <a:ea typeface="SimSun" panose="02010600030101010101" pitchFamily="2" charset="-122"/>
                <a:cs typeface="Times New Roman" panose="02020603050405020304" pitchFamily="18" charset="0"/>
              </a:rPr>
              <a:t>Activity: Please circle the images of the musical instruments that belonged to the Hu people.</a:t>
            </a:r>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p:txBody>
      </p:sp>
      <p:sp>
        <p:nvSpPr>
          <p:cNvPr id="22" name="文字方塊 19">
            <a:extLst>
              <a:ext uri="{FF2B5EF4-FFF2-40B4-BE49-F238E27FC236}">
                <a16:creationId xmlns:a16="http://schemas.microsoft.com/office/drawing/2014/main" id="{2095A169-B0C9-4EE3-9451-20B5457EB657}"/>
              </a:ext>
            </a:extLst>
          </p:cNvPr>
          <p:cNvSpPr txBox="1"/>
          <p:nvPr/>
        </p:nvSpPr>
        <p:spPr>
          <a:xfrm>
            <a:off x="5731339" y="45196"/>
            <a:ext cx="6470554" cy="461665"/>
          </a:xfrm>
          <a:prstGeom prst="rect">
            <a:avLst/>
          </a:prstGeom>
          <a:solidFill>
            <a:schemeClr val="accent1">
              <a:lumMod val="20000"/>
              <a:lumOff val="80000"/>
            </a:schemeClr>
          </a:solidFill>
        </p:spPr>
        <p:txBody>
          <a:bodyPr wrap="none" rtlCol="0">
            <a:spAutoFit/>
          </a:bodyPr>
          <a:lstStyle/>
          <a:p>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2. The Culture Of the Northern Nomadic Tribes</a:t>
            </a:r>
          </a:p>
        </p:txBody>
      </p:sp>
      <p:sp>
        <p:nvSpPr>
          <p:cNvPr id="23" name="橢圓 15">
            <a:extLst>
              <a:ext uri="{FF2B5EF4-FFF2-40B4-BE49-F238E27FC236}">
                <a16:creationId xmlns:a16="http://schemas.microsoft.com/office/drawing/2014/main" id="{CC7859C9-B4CB-480D-B0A6-D80FB6F2AB33}"/>
              </a:ext>
            </a:extLst>
          </p:cNvPr>
          <p:cNvSpPr/>
          <p:nvPr/>
        </p:nvSpPr>
        <p:spPr>
          <a:xfrm>
            <a:off x="3794919" y="3276600"/>
            <a:ext cx="685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0237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4218" y="3117646"/>
            <a:ext cx="6082110" cy="3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52" y="3276600"/>
            <a:ext cx="5683225" cy="334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749" y="228600"/>
            <a:ext cx="443904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4264" y="228600"/>
            <a:ext cx="58674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dirty="0">
                <a:latin typeface="SimSun" panose="02010600030101010101" pitchFamily="2" charset="-122"/>
                <a:ea typeface="SimSun" panose="02010600030101010101" pitchFamily="2" charset="-122"/>
              </a:rPr>
              <a:t>活動</a:t>
            </a:r>
            <a:r>
              <a:rPr lang="zh-TW" altLang="en-US" dirty="0" smtClean="0">
                <a:latin typeface="SimSun" panose="02010600030101010101" pitchFamily="2" charset="-122"/>
                <a:ea typeface="SimSun" panose="02010600030101010101" pitchFamily="2" charset="-122"/>
              </a:rPr>
              <a:t>：圖中都</a:t>
            </a:r>
            <a:r>
              <a:rPr lang="zh-CN" altLang="en-US" dirty="0" smtClean="0">
                <a:latin typeface="SimSun" panose="02010600030101010101" pitchFamily="2" charset="-122"/>
                <a:ea typeface="SimSun" panose="02010600030101010101" pitchFamily="2" charset="-122"/>
              </a:rPr>
              <a:t>是胡人的交通工具</a:t>
            </a:r>
            <a:r>
              <a:rPr lang="zh-TW" altLang="en-US" dirty="0" smtClean="0">
                <a:latin typeface="SimSun" panose="02010600030101010101" pitchFamily="2" charset="-122"/>
                <a:ea typeface="SimSun" panose="02010600030101010101" pitchFamily="2" charset="-122"/>
              </a:rPr>
              <a:t>，</a:t>
            </a:r>
            <a:r>
              <a:rPr lang="zh-CN" altLang="en-US" dirty="0" smtClean="0"/>
              <a:t>請</a:t>
            </a:r>
            <a:r>
              <a:rPr lang="zh-TW" altLang="en-US" dirty="0" smtClean="0">
                <a:latin typeface="SimSun" panose="02010600030101010101" pitchFamily="2" charset="-122"/>
                <a:ea typeface="SimSun" panose="02010600030101010101" pitchFamily="2" charset="-122"/>
              </a:rPr>
              <a:t>用英文</a:t>
            </a:r>
            <a:r>
              <a:rPr lang="zh-TW" altLang="en-US" dirty="0">
                <a:latin typeface="SimSun" panose="02010600030101010101" pitchFamily="2" charset="-122"/>
                <a:ea typeface="SimSun" panose="02010600030101010101" pitchFamily="2" charset="-122"/>
              </a:rPr>
              <a:t>字母將它們分別</a:t>
            </a:r>
            <a:r>
              <a:rPr lang="zh-CN" altLang="en-US" dirty="0" smtClean="0"/>
              <a:t>標示。</a:t>
            </a:r>
            <a:endParaRPr lang="en-US" altLang="zh-CN" dirty="0" smtClean="0"/>
          </a:p>
          <a:p>
            <a:pPr marL="342900" indent="-342900">
              <a:buAutoNum type="alphaUcPeriod"/>
            </a:pPr>
            <a:r>
              <a:rPr lang="zh-CN" altLang="en-US" dirty="0" smtClean="0"/>
              <a:t>牛車（短距離交通工具，南方漢人也常使用）</a:t>
            </a:r>
            <a:endParaRPr lang="en-US" altLang="zh-CN" dirty="0" smtClean="0"/>
          </a:p>
          <a:p>
            <a:pPr marL="342900" indent="-342900">
              <a:buAutoNum type="alphaUcPeriod"/>
            </a:pPr>
            <a:r>
              <a:rPr lang="zh-CN" altLang="en-US" dirty="0" smtClean="0"/>
              <a:t>馬（長距離交通工具，快速，但須懂得騎馬）</a:t>
            </a:r>
            <a:endParaRPr lang="en-US" altLang="zh-CN" dirty="0" smtClean="0"/>
          </a:p>
          <a:p>
            <a:pPr marL="342900" indent="-342900">
              <a:buAutoNum type="alphaUcPeriod"/>
            </a:pPr>
            <a:r>
              <a:rPr lang="zh-CN" altLang="en-US" dirty="0"/>
              <a:t>駱</a:t>
            </a:r>
            <a:r>
              <a:rPr lang="zh-CN" altLang="en-US" dirty="0" smtClean="0"/>
              <a:t>駝（是沙漠或絲綢之路的最佳交通工具）</a:t>
            </a:r>
            <a:endParaRPr lang="en-US" dirty="0"/>
          </a:p>
        </p:txBody>
      </p:sp>
    </p:spTree>
    <p:extLst>
      <p:ext uri="{BB962C8B-B14F-4D97-AF65-F5344CB8AC3E}">
        <p14:creationId xmlns:p14="http://schemas.microsoft.com/office/powerpoint/2010/main" val="3939975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4218" y="3117646"/>
            <a:ext cx="6082110" cy="3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52" y="3276600"/>
            <a:ext cx="5683225" cy="334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749" y="228600"/>
            <a:ext cx="443904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4264" y="228600"/>
            <a:ext cx="5867400" cy="2369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Activity: </a:t>
            </a:r>
            <a:r>
              <a:rPr lang="en-US" altLang="zh-TW" dirty="0" smtClean="0">
                <a:latin typeface="Times New Roman" panose="02020603050405020304" pitchFamily="18" charset="0"/>
                <a:ea typeface="SimSun" panose="02010600030101010101" pitchFamily="2" charset="-122"/>
                <a:cs typeface="Times New Roman" panose="02020603050405020304" pitchFamily="18" charset="0"/>
              </a:rPr>
              <a:t>Below </a:t>
            </a:r>
            <a:r>
              <a:rPr lang="en-US" altLang="zh-TW" dirty="0">
                <a:latin typeface="Times New Roman" panose="02020603050405020304" pitchFamily="18" charset="0"/>
                <a:ea typeface="SimSun" panose="02010600030101010101" pitchFamily="2" charset="-122"/>
                <a:cs typeface="Times New Roman" panose="02020603050405020304" pitchFamily="18" charset="0"/>
              </a:rPr>
              <a:t>means of transportation in the picture were used by the Hu </a:t>
            </a:r>
            <a:r>
              <a:rPr lang="en-US" altLang="zh-TW" dirty="0" smtClean="0">
                <a:latin typeface="Times New Roman" panose="02020603050405020304" pitchFamily="18" charset="0"/>
                <a:ea typeface="SimSun" panose="02010600030101010101" pitchFamily="2" charset="-122"/>
                <a:cs typeface="Times New Roman" panose="02020603050405020304" pitchFamily="18" charset="0"/>
              </a:rPr>
              <a:t>people. </a:t>
            </a:r>
            <a:r>
              <a:rPr lang="en-US" altLang="zh-TW" dirty="0">
                <a:latin typeface="Times New Roman" panose="02020603050405020304" pitchFamily="18" charset="0"/>
                <a:ea typeface="SimSun" panose="02010600030101010101" pitchFamily="2" charset="-122"/>
                <a:cs typeface="Times New Roman" panose="02020603050405020304" pitchFamily="18" charset="0"/>
              </a:rPr>
              <a:t>Please use the letters to  identify them. </a:t>
            </a:r>
          </a:p>
          <a:p>
            <a:pPr marL="341313">
              <a:tabLst>
                <a:tab pos="341313" algn="l"/>
              </a:tabLst>
            </a:pPr>
            <a:endParaRPr lang="en-US" altLang="zh-TW" sz="1600" dirty="0">
              <a:latin typeface="Times New Roman" panose="02020603050405020304" pitchFamily="18" charset="0"/>
              <a:ea typeface="SimSun" panose="02010600030101010101" pitchFamily="2" charset="-122"/>
              <a:cs typeface="Times New Roman" panose="02020603050405020304" pitchFamily="18" charset="0"/>
            </a:endParaRPr>
          </a:p>
          <a:p>
            <a:pPr marL="341313">
              <a:tabLst>
                <a:tab pos="341313" algn="l"/>
              </a:tabLst>
            </a:pPr>
            <a:r>
              <a:rPr lang="en-US" altLang="zh-TW" sz="1600" dirty="0">
                <a:latin typeface="Times New Roman" panose="02020603050405020304" pitchFamily="18" charset="0"/>
                <a:ea typeface="SimSun" panose="02010600030101010101" pitchFamily="2" charset="-122"/>
                <a:cs typeface="Times New Roman" panose="02020603050405020304" pitchFamily="18" charset="0"/>
              </a:rPr>
              <a:t>A. Ox cart (short distance transportation, also frequently used by the Southern Han people)</a:t>
            </a:r>
          </a:p>
          <a:p>
            <a:pPr marL="341313">
              <a:tabLst>
                <a:tab pos="341313" algn="l"/>
              </a:tabLst>
            </a:pPr>
            <a:r>
              <a:rPr lang="en-US" altLang="zh-TW" sz="1600" dirty="0">
                <a:latin typeface="Times New Roman" panose="02020603050405020304" pitchFamily="18" charset="0"/>
                <a:ea typeface="SimSun" panose="02010600030101010101" pitchFamily="2" charset="-122"/>
                <a:cs typeface="Times New Roman" panose="02020603050405020304" pitchFamily="18" charset="0"/>
              </a:rPr>
              <a:t>B. Horse (long-distance transportation, fast, but the user must learn to ride)</a:t>
            </a:r>
          </a:p>
          <a:p>
            <a:pPr marL="341313">
              <a:tabLst>
                <a:tab pos="341313" algn="l"/>
              </a:tabLst>
            </a:pPr>
            <a:r>
              <a:rPr lang="en-US" altLang="zh-TW" sz="1600" dirty="0">
                <a:latin typeface="Times New Roman" panose="02020603050405020304" pitchFamily="18" charset="0"/>
                <a:ea typeface="SimSun" panose="02010600030101010101" pitchFamily="2" charset="-122"/>
                <a:cs typeface="Times New Roman" panose="02020603050405020304" pitchFamily="18" charset="0"/>
              </a:rPr>
              <a:t>C. Camel (the best means of transportation in the desert or on the Silk Road)</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761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4218" y="3117646"/>
            <a:ext cx="6082110" cy="3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52" y="3276600"/>
            <a:ext cx="5683225" cy="334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749" y="228600"/>
            <a:ext cx="443904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4264" y="228600"/>
            <a:ext cx="58674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dirty="0">
                <a:latin typeface="SimSun" panose="02010600030101010101" pitchFamily="2" charset="-122"/>
                <a:ea typeface="SimSun" panose="02010600030101010101" pitchFamily="2" charset="-122"/>
              </a:rPr>
              <a:t>活動：圖中都是胡人的交通工具，請用英文字母將它們分別標示。</a:t>
            </a:r>
          </a:p>
          <a:p>
            <a:pPr marL="342900" indent="-342900">
              <a:buAutoNum type="alphaUcPeriod"/>
            </a:pPr>
            <a:r>
              <a:rPr lang="zh-CN" altLang="en-US" dirty="0" smtClean="0"/>
              <a:t>牛車（短距離交通工具，南方漢人也常使用）</a:t>
            </a:r>
            <a:endParaRPr lang="en-US" altLang="zh-CN" dirty="0" smtClean="0"/>
          </a:p>
          <a:p>
            <a:pPr marL="342900" indent="-342900">
              <a:buAutoNum type="alphaUcPeriod"/>
            </a:pPr>
            <a:r>
              <a:rPr lang="zh-CN" altLang="en-US" dirty="0" smtClean="0"/>
              <a:t>馬（長距離交通工具，快速，但須懂得騎馬）</a:t>
            </a:r>
            <a:endParaRPr lang="en-US" altLang="zh-CN" dirty="0" smtClean="0"/>
          </a:p>
          <a:p>
            <a:pPr marL="342900" indent="-342900">
              <a:buAutoNum type="alphaUcPeriod"/>
            </a:pPr>
            <a:r>
              <a:rPr lang="zh-CN" altLang="en-US" dirty="0"/>
              <a:t>駱</a:t>
            </a:r>
            <a:r>
              <a:rPr lang="zh-CN" altLang="en-US" dirty="0" smtClean="0"/>
              <a:t>駝（是沙漠或絲綢之路的最佳交通工具）</a:t>
            </a:r>
            <a:endParaRPr lang="en-US" dirty="0"/>
          </a:p>
        </p:txBody>
      </p:sp>
      <p:sp>
        <p:nvSpPr>
          <p:cNvPr id="4" name="TextBox 3"/>
          <p:cNvSpPr txBox="1"/>
          <p:nvPr/>
        </p:nvSpPr>
        <p:spPr>
          <a:xfrm>
            <a:off x="7757319" y="4496540"/>
            <a:ext cx="381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smtClean="0">
                <a:solidFill>
                  <a:srgbClr val="C00000"/>
                </a:solidFill>
              </a:rPr>
              <a:t>A</a:t>
            </a:r>
            <a:endParaRPr lang="en-US" dirty="0">
              <a:solidFill>
                <a:srgbClr val="C00000"/>
              </a:solidFill>
            </a:endParaRPr>
          </a:p>
        </p:txBody>
      </p:sp>
      <p:sp>
        <p:nvSpPr>
          <p:cNvPr id="14" name="TextBox 13"/>
          <p:cNvSpPr txBox="1"/>
          <p:nvPr/>
        </p:nvSpPr>
        <p:spPr>
          <a:xfrm>
            <a:off x="2194719" y="3286539"/>
            <a:ext cx="381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smtClean="0">
                <a:solidFill>
                  <a:srgbClr val="C00000"/>
                </a:solidFill>
              </a:rPr>
              <a:t>B</a:t>
            </a:r>
            <a:endParaRPr lang="en-US" dirty="0">
              <a:solidFill>
                <a:srgbClr val="C00000"/>
              </a:solidFill>
            </a:endParaRPr>
          </a:p>
        </p:txBody>
      </p:sp>
      <p:sp>
        <p:nvSpPr>
          <p:cNvPr id="15" name="TextBox 14"/>
          <p:cNvSpPr txBox="1"/>
          <p:nvPr/>
        </p:nvSpPr>
        <p:spPr>
          <a:xfrm>
            <a:off x="9509919" y="381000"/>
            <a:ext cx="381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smtClean="0">
                <a:solidFill>
                  <a:srgbClr val="C00000"/>
                </a:solidFill>
              </a:rPr>
              <a:t>C</a:t>
            </a:r>
            <a:endParaRPr lang="en-US" dirty="0">
              <a:solidFill>
                <a:srgbClr val="C00000"/>
              </a:solidFill>
            </a:endParaRPr>
          </a:p>
        </p:txBody>
      </p:sp>
    </p:spTree>
    <p:extLst>
      <p:ext uri="{BB962C8B-B14F-4D97-AF65-F5344CB8AC3E}">
        <p14:creationId xmlns:p14="http://schemas.microsoft.com/office/powerpoint/2010/main" val="12654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4218" y="3117646"/>
            <a:ext cx="6082110" cy="3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980" y="3276600"/>
            <a:ext cx="5683225" cy="334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749" y="228600"/>
            <a:ext cx="443904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757319" y="4496540"/>
            <a:ext cx="381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a:solidFill>
                  <a:srgbClr val="C00000"/>
                </a:solidFill>
              </a:rPr>
              <a:t>A</a:t>
            </a:r>
            <a:endParaRPr lang="en-US" dirty="0">
              <a:solidFill>
                <a:srgbClr val="C00000"/>
              </a:solidFill>
            </a:endParaRPr>
          </a:p>
        </p:txBody>
      </p:sp>
      <p:sp>
        <p:nvSpPr>
          <p:cNvPr id="14" name="TextBox 13"/>
          <p:cNvSpPr txBox="1"/>
          <p:nvPr/>
        </p:nvSpPr>
        <p:spPr>
          <a:xfrm>
            <a:off x="2194719" y="3286539"/>
            <a:ext cx="381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a:solidFill>
                  <a:srgbClr val="C00000"/>
                </a:solidFill>
              </a:rPr>
              <a:t>B</a:t>
            </a:r>
            <a:endParaRPr lang="en-US" dirty="0">
              <a:solidFill>
                <a:srgbClr val="C00000"/>
              </a:solidFill>
            </a:endParaRPr>
          </a:p>
        </p:txBody>
      </p:sp>
      <p:sp>
        <p:nvSpPr>
          <p:cNvPr id="15" name="TextBox 14"/>
          <p:cNvSpPr txBox="1"/>
          <p:nvPr/>
        </p:nvSpPr>
        <p:spPr>
          <a:xfrm>
            <a:off x="9509919" y="381000"/>
            <a:ext cx="3810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dirty="0">
                <a:solidFill>
                  <a:srgbClr val="C00000"/>
                </a:solidFill>
              </a:rPr>
              <a:t>C</a:t>
            </a:r>
            <a:endParaRPr lang="en-US" dirty="0">
              <a:solidFill>
                <a:srgbClr val="C00000"/>
              </a:solidFill>
            </a:endParaRPr>
          </a:p>
        </p:txBody>
      </p:sp>
      <p:sp>
        <p:nvSpPr>
          <p:cNvPr id="10" name="TextBox 9"/>
          <p:cNvSpPr txBox="1"/>
          <p:nvPr/>
        </p:nvSpPr>
        <p:spPr>
          <a:xfrm>
            <a:off x="224264" y="228600"/>
            <a:ext cx="5867400"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dirty="0" smtClean="0">
                <a:latin typeface="Times New Roman" panose="02020603050405020304" pitchFamily="18" charset="0"/>
                <a:ea typeface="SimSun" panose="02010600030101010101" pitchFamily="2" charset="-122"/>
                <a:cs typeface="Times New Roman" panose="02020603050405020304" pitchFamily="18" charset="0"/>
              </a:rPr>
              <a:t>Activity: Below </a:t>
            </a:r>
            <a:r>
              <a:rPr lang="en-US" altLang="zh-TW" dirty="0">
                <a:latin typeface="Times New Roman" panose="02020603050405020304" pitchFamily="18" charset="0"/>
                <a:ea typeface="SimSun" panose="02010600030101010101" pitchFamily="2" charset="-122"/>
                <a:cs typeface="Times New Roman" panose="02020603050405020304" pitchFamily="18" charset="0"/>
              </a:rPr>
              <a:t>means of transportation in the picture were used by the Hu people. Please use the letters to  identify them. </a:t>
            </a:r>
            <a:endParaRPr lang="en-US" altLang="zh-TW" dirty="0" smtClean="0">
              <a:latin typeface="Times New Roman" panose="02020603050405020304" pitchFamily="18" charset="0"/>
              <a:ea typeface="SimSun" panose="02010600030101010101" pitchFamily="2" charset="-122"/>
              <a:cs typeface="Times New Roman" panose="02020603050405020304" pitchFamily="18" charset="0"/>
            </a:endParaRPr>
          </a:p>
          <a:p>
            <a:endParaRPr lang="en-US" altLang="zh-TW" dirty="0">
              <a:latin typeface="Times New Roman" panose="02020603050405020304" pitchFamily="18" charset="0"/>
              <a:ea typeface="SimSun" panose="02010600030101010101" pitchFamily="2" charset="-122"/>
              <a:cs typeface="Times New Roman" panose="02020603050405020304" pitchFamily="18" charset="0"/>
            </a:endParaRPr>
          </a:p>
          <a:p>
            <a:pPr marL="341313">
              <a:tabLst>
                <a:tab pos="341313" algn="l"/>
              </a:tabLst>
            </a:pPr>
            <a:r>
              <a:rPr lang="en-US" altLang="zh-TW" dirty="0">
                <a:latin typeface="Times New Roman" panose="02020603050405020304" pitchFamily="18" charset="0"/>
                <a:ea typeface="SimSun" panose="02010600030101010101" pitchFamily="2" charset="-122"/>
                <a:cs typeface="Times New Roman" panose="02020603050405020304" pitchFamily="18" charset="0"/>
              </a:rPr>
              <a:t>A. Ox cart (short distance transportation, also frequently used by the Southern Han people)</a:t>
            </a:r>
          </a:p>
          <a:p>
            <a:pPr marL="341313">
              <a:tabLst>
                <a:tab pos="341313" algn="l"/>
              </a:tabLst>
            </a:pPr>
            <a:r>
              <a:rPr lang="en-US" altLang="zh-TW" dirty="0">
                <a:latin typeface="Times New Roman" panose="02020603050405020304" pitchFamily="18" charset="0"/>
                <a:ea typeface="SimSun" panose="02010600030101010101" pitchFamily="2" charset="-122"/>
                <a:cs typeface="Times New Roman" panose="02020603050405020304" pitchFamily="18" charset="0"/>
              </a:rPr>
              <a:t>B. Horse (long-distance transportation, fast, but the user must learn to ride)</a:t>
            </a:r>
          </a:p>
          <a:p>
            <a:pPr marL="341313">
              <a:tabLst>
                <a:tab pos="341313" algn="l"/>
              </a:tabLst>
            </a:pPr>
            <a:r>
              <a:rPr lang="en-US" altLang="zh-TW" dirty="0">
                <a:latin typeface="Times New Roman" panose="02020603050405020304" pitchFamily="18" charset="0"/>
                <a:ea typeface="SimSun" panose="02010600030101010101" pitchFamily="2" charset="-122"/>
                <a:cs typeface="Times New Roman" panose="02020603050405020304" pitchFamily="18" charset="0"/>
              </a:rPr>
              <a:t>C. Camel (the best means of transportation in the desert or on the Silk Road)</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539" y="-6626"/>
            <a:ext cx="5277803" cy="6864626"/>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342" y="0"/>
            <a:ext cx="5063496" cy="6862758"/>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3313"/>
            <a:ext cx="4038600"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2000" dirty="0" smtClean="0"/>
              <a:t>在漢人社</a:t>
            </a:r>
            <a:r>
              <a:rPr lang="zh-CN" altLang="en-US" sz="2000" dirty="0"/>
              <a:t>會</a:t>
            </a:r>
            <a:r>
              <a:rPr lang="zh-CN" altLang="en-US" sz="2000" dirty="0" smtClean="0"/>
              <a:t>，有教養的婦女不能隨便到處走動；但胡人婦女騎馬出遊，卻是正常不過的事情。</a:t>
            </a:r>
            <a:endParaRPr lang="en-US" sz="2000" dirty="0"/>
          </a:p>
        </p:txBody>
      </p:sp>
      <p:sp>
        <p:nvSpPr>
          <p:cNvPr id="5" name="TextBox 4"/>
          <p:cNvSpPr txBox="1"/>
          <p:nvPr/>
        </p:nvSpPr>
        <p:spPr>
          <a:xfrm>
            <a:off x="10506609" y="6367670"/>
            <a:ext cx="1653400" cy="461665"/>
          </a:xfrm>
          <a:prstGeom prst="rect">
            <a:avLst/>
          </a:prstGeom>
          <a:noFill/>
        </p:spPr>
        <p:txBody>
          <a:bodyPr wrap="square" rtlCol="0">
            <a:spAutoFit/>
          </a:bodyPr>
          <a:lstStyle/>
          <a:p>
            <a:r>
              <a:rPr lang="zh-TW" altLang="en-US" sz="1200" dirty="0">
                <a:solidFill>
                  <a:schemeClr val="bg1"/>
                </a:solidFill>
              </a:rPr>
              <a:t>北周彩繪騎馬女俑（陝西考古研究所）</a:t>
            </a:r>
            <a:endParaRPr lang="en-US" sz="1200" dirty="0">
              <a:solidFill>
                <a:schemeClr val="bg1"/>
              </a:solidFill>
            </a:endParaRPr>
          </a:p>
        </p:txBody>
      </p:sp>
      <p:sp>
        <p:nvSpPr>
          <p:cNvPr id="6" name="TextBox 5"/>
          <p:cNvSpPr txBox="1"/>
          <p:nvPr/>
        </p:nvSpPr>
        <p:spPr>
          <a:xfrm>
            <a:off x="5547519" y="6381931"/>
            <a:ext cx="1485919" cy="461665"/>
          </a:xfrm>
          <a:prstGeom prst="rect">
            <a:avLst/>
          </a:prstGeom>
          <a:noFill/>
        </p:spPr>
        <p:txBody>
          <a:bodyPr wrap="square" rtlCol="0">
            <a:spAutoFit/>
          </a:bodyPr>
          <a:lstStyle/>
          <a:p>
            <a:r>
              <a:rPr lang="zh-TW" altLang="en-US" sz="1200" dirty="0">
                <a:solidFill>
                  <a:schemeClr val="bg1"/>
                </a:solidFill>
              </a:rPr>
              <a:t>北周彩繪騎馬女俑（陝西考古研究所）</a:t>
            </a:r>
            <a:endParaRPr lang="en-US" sz="1200" dirty="0">
              <a:solidFill>
                <a:schemeClr val="bg1"/>
              </a:solidFill>
            </a:endParaRPr>
          </a:p>
        </p:txBody>
      </p:sp>
    </p:spTree>
    <p:extLst>
      <p:ext uri="{BB962C8B-B14F-4D97-AF65-F5344CB8AC3E}">
        <p14:creationId xmlns:p14="http://schemas.microsoft.com/office/powerpoint/2010/main" val="476150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541" y="78154"/>
            <a:ext cx="5198418" cy="6761373"/>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48" y="54923"/>
            <a:ext cx="5005832" cy="6784604"/>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319" y="78154"/>
            <a:ext cx="4038600"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2000" dirty="0">
                <a:latin typeface="Times New Roman" panose="02020603050405020304" pitchFamily="18" charset="0"/>
                <a:cs typeface="Times New Roman" panose="02020603050405020304" pitchFamily="18" charset="0"/>
              </a:rPr>
              <a:t>In Han society, well-educated women could not walk around casually. However, it was normal for Hu women to travel by horse.</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083048" y="6265794"/>
            <a:ext cx="4865271" cy="461665"/>
          </a:xfrm>
          <a:prstGeom prst="rect">
            <a:avLst/>
          </a:prstGeom>
          <a:noFill/>
        </p:spPr>
        <p:txBody>
          <a:bodyPr wrap="square" rtlCol="0">
            <a:spAutoFit/>
          </a:bodyPr>
          <a:lstStyle/>
          <a:p>
            <a:r>
              <a:rPr lang="en-US" altLang="zh-TW" sz="1200" dirty="0">
                <a:solidFill>
                  <a:schemeClr val="bg1"/>
                </a:solidFill>
              </a:rPr>
              <a:t>A horse-riding lady </a:t>
            </a:r>
          </a:p>
          <a:p>
            <a:r>
              <a:rPr lang="en-US" altLang="zh-TW" sz="1200" dirty="0">
                <a:solidFill>
                  <a:schemeClr val="bg1"/>
                </a:solidFill>
              </a:rPr>
              <a:t>(Northern Zhou Dynasty, Collection of Shaanxi Academy of Archaeology)</a:t>
            </a:r>
            <a:endParaRPr lang="en-US" sz="1200" dirty="0">
              <a:solidFill>
                <a:schemeClr val="bg1"/>
              </a:solidFill>
            </a:endParaRPr>
          </a:p>
        </p:txBody>
      </p:sp>
      <p:sp>
        <p:nvSpPr>
          <p:cNvPr id="8" name="TextBox 7"/>
          <p:cNvSpPr txBox="1"/>
          <p:nvPr/>
        </p:nvSpPr>
        <p:spPr>
          <a:xfrm>
            <a:off x="1886090" y="6248400"/>
            <a:ext cx="5067319" cy="461665"/>
          </a:xfrm>
          <a:prstGeom prst="rect">
            <a:avLst/>
          </a:prstGeom>
          <a:noFill/>
        </p:spPr>
        <p:txBody>
          <a:bodyPr wrap="square" rtlCol="0">
            <a:spAutoFit/>
          </a:bodyPr>
          <a:lstStyle/>
          <a:p>
            <a:r>
              <a:rPr lang="en-US" altLang="zh-TW" sz="1200" dirty="0">
                <a:solidFill>
                  <a:schemeClr val="bg1"/>
                </a:solidFill>
              </a:rPr>
              <a:t>A horse-riding lady </a:t>
            </a:r>
          </a:p>
          <a:p>
            <a:r>
              <a:rPr lang="en-US" altLang="zh-TW" sz="1200" dirty="0">
                <a:solidFill>
                  <a:schemeClr val="bg1"/>
                </a:solidFill>
              </a:rPr>
              <a:t>(Northern Zhou Dynasty, Collection of Shaanxi Academy of Archaeology)</a:t>
            </a:r>
            <a:endParaRPr lang="en-US" sz="1200" dirty="0">
              <a:solidFill>
                <a:schemeClr val="bg1"/>
              </a:solidFill>
            </a:endParaRPr>
          </a:p>
        </p:txBody>
      </p:sp>
    </p:spTree>
    <p:extLst>
      <p:ext uri="{BB962C8B-B14F-4D97-AF65-F5344CB8AC3E}">
        <p14:creationId xmlns:p14="http://schemas.microsoft.com/office/powerpoint/2010/main" val="1176162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28</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41179" cy="6858000"/>
          </a:xfrm>
          <a:prstGeom prst="rect">
            <a:avLst/>
          </a:prstGeom>
          <a:solidFill>
            <a:schemeClr val="accent4">
              <a:lumMod val="20000"/>
              <a:lumOff val="80000"/>
            </a:schemeClr>
          </a:solidFill>
          <a:ln>
            <a:noFill/>
          </a:ln>
          <a:effectLs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254" y="26714"/>
            <a:ext cx="2673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126004">
            <a:off x="1727297" y="1070695"/>
            <a:ext cx="1088892" cy="186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306332" y="2569781"/>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羯</a:t>
            </a:r>
            <a:endParaRPr lang="en-US" dirty="0">
              <a:solidFill>
                <a:schemeClr val="tx1"/>
              </a:solidFill>
            </a:endParaRPr>
          </a:p>
        </p:txBody>
      </p:sp>
      <p:sp>
        <p:nvSpPr>
          <p:cNvPr id="15" name="Oval 14"/>
          <p:cNvSpPr/>
          <p:nvPr/>
        </p:nvSpPr>
        <p:spPr>
          <a:xfrm>
            <a:off x="2303147" y="3007273"/>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羌</a:t>
            </a:r>
            <a:endParaRPr lang="en-US" dirty="0">
              <a:solidFill>
                <a:schemeClr val="tx1"/>
              </a:solidFill>
            </a:endParaRPr>
          </a:p>
        </p:txBody>
      </p:sp>
      <p:sp>
        <p:nvSpPr>
          <p:cNvPr id="17" name="Oval 16"/>
          <p:cNvSpPr/>
          <p:nvPr/>
        </p:nvSpPr>
        <p:spPr>
          <a:xfrm>
            <a:off x="5381089" y="3155732"/>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匈奴</a:t>
            </a:r>
            <a:endParaRPr lang="en-US" dirty="0">
              <a:solidFill>
                <a:schemeClr val="tx1"/>
              </a:solidFill>
            </a:endParaRPr>
          </a:p>
        </p:txBody>
      </p:sp>
      <p:sp>
        <p:nvSpPr>
          <p:cNvPr id="18" name="Oval 17"/>
          <p:cNvSpPr/>
          <p:nvPr/>
        </p:nvSpPr>
        <p:spPr>
          <a:xfrm>
            <a:off x="5978696" y="1106215"/>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SimSun" panose="02010600030101010101" pitchFamily="2" charset="-122"/>
              <a:ea typeface="SimSun" panose="02010600030101010101" pitchFamily="2" charset="-122"/>
            </a:endParaRPr>
          </a:p>
        </p:txBody>
      </p:sp>
      <p:sp>
        <p:nvSpPr>
          <p:cNvPr id="19" name="Oval 18"/>
          <p:cNvSpPr/>
          <p:nvPr/>
        </p:nvSpPr>
        <p:spPr>
          <a:xfrm>
            <a:off x="4057440" y="3917732"/>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氐</a:t>
            </a:r>
            <a:endParaRPr lang="en-US" dirty="0">
              <a:solidFill>
                <a:schemeClr val="tx1"/>
              </a:solidFill>
            </a:endParaRP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696" y="-46859"/>
            <a:ext cx="2673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670506" flipH="1">
            <a:off x="4877766" y="818164"/>
            <a:ext cx="710424" cy="104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34713" y="94593"/>
            <a:ext cx="2248892" cy="5724644"/>
          </a:xfrm>
          <a:prstGeom prst="rect">
            <a:avLst/>
          </a:prstGeom>
          <a:noFill/>
          <a:ln>
            <a:solidFill>
              <a:srgbClr val="7030A0"/>
            </a:solidFill>
          </a:ln>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三、</a:t>
            </a:r>
            <a:r>
              <a:rPr lang="zh-CN" altLang="en-US" sz="2400" b="1" dirty="0" smtClean="0">
                <a:latin typeface="微軟正黑體" panose="020B0604030504040204" pitchFamily="34" charset="-120"/>
                <a:ea typeface="微軟正黑體" panose="020B0604030504040204" pitchFamily="34" charset="-120"/>
              </a:rPr>
              <a:t>胡人內徙</a:t>
            </a:r>
            <a:endParaRPr lang="en-US" altLang="zh-CN" sz="2400" b="1" dirty="0" smtClean="0">
              <a:latin typeface="微軟正黑體" panose="020B0604030504040204" pitchFamily="34" charset="-120"/>
              <a:ea typeface="微軟正黑體" panose="020B0604030504040204" pitchFamily="34" charset="-120"/>
            </a:endParaRPr>
          </a:p>
          <a:p>
            <a:endParaRPr lang="en-US" dirty="0"/>
          </a:p>
          <a:p>
            <a:r>
              <a:rPr lang="zh-CN" altLang="en-US" dirty="0" smtClean="0"/>
              <a:t>公元</a:t>
            </a:r>
            <a:r>
              <a:rPr lang="en-US" altLang="zh-CN" dirty="0" smtClean="0"/>
              <a:t>4</a:t>
            </a:r>
            <a:r>
              <a:rPr lang="zh-CN" altLang="en-US" dirty="0" smtClean="0"/>
              <a:t>世紀左右，居住在中國北方的遊牧民族，憑著</a:t>
            </a:r>
            <a:r>
              <a:rPr lang="zh-TW" altLang="en-US" dirty="0" smtClean="0">
                <a:latin typeface="SimSun" panose="02010600030101010101" pitchFamily="2" charset="-122"/>
                <a:ea typeface="SimSun" panose="02010600030101010101" pitchFamily="2" charset="-122"/>
              </a:rPr>
              <a:t>優良的</a:t>
            </a:r>
            <a:r>
              <a:rPr lang="zh-CN" altLang="en-US" dirty="0" smtClean="0"/>
              <a:t>騎兵裝備，向比較溫暖的南方</a:t>
            </a:r>
            <a:r>
              <a:rPr lang="zh-TW" altLang="en-US" dirty="0" smtClean="0">
                <a:latin typeface="SimSun" panose="02010600030101010101" pitchFamily="2" charset="-122"/>
                <a:ea typeface="SimSun" panose="02010600030101010101" pitchFamily="2" charset="-122"/>
              </a:rPr>
              <a:t>遷徙</a:t>
            </a:r>
            <a:r>
              <a:rPr lang="zh-CN" altLang="en-US" dirty="0" smtClean="0"/>
              <a:t>，並且逐漸在黃河流域一帶定居下來。</a:t>
            </a:r>
            <a:endParaRPr lang="en-US" altLang="zh-CN" dirty="0" smtClean="0"/>
          </a:p>
          <a:p>
            <a:endParaRPr lang="en-US" dirty="0"/>
          </a:p>
          <a:p>
            <a:r>
              <a:rPr lang="zh-CN" altLang="en-US" dirty="0"/>
              <a:t>他</a:t>
            </a:r>
            <a:r>
              <a:rPr lang="zh-CN" altLang="en-US" dirty="0" smtClean="0"/>
              <a:t>們大概可以分為五大</a:t>
            </a:r>
            <a:r>
              <a:rPr lang="zh-TW" altLang="en-US" dirty="0" smtClean="0">
                <a:latin typeface="SimSun" panose="02010600030101010101" pitchFamily="2" charset="-122"/>
                <a:ea typeface="SimSun" panose="02010600030101010101" pitchFamily="2" charset="-122"/>
              </a:rPr>
              <a:t>族</a:t>
            </a:r>
            <a:r>
              <a:rPr lang="en-US" altLang="zh-CN" dirty="0" smtClean="0"/>
              <a:t>—</a:t>
            </a:r>
            <a:r>
              <a:rPr lang="zh-CN" altLang="en-US" dirty="0" smtClean="0"/>
              <a:t>匈奴、鮮卑、羯、氐</a:t>
            </a:r>
            <a:r>
              <a:rPr lang="zh-CN" altLang="en-US" dirty="0"/>
              <a:t>和羌</a:t>
            </a:r>
            <a:r>
              <a:rPr lang="zh-CN" altLang="en-US" dirty="0" smtClean="0"/>
              <a:t>，統稱</a:t>
            </a:r>
            <a:r>
              <a:rPr lang="zh-CN" altLang="en-US" dirty="0"/>
              <a:t>為「五胡」</a:t>
            </a:r>
            <a:r>
              <a:rPr lang="zh-CN" altLang="en-US" dirty="0" smtClean="0"/>
              <a:t>。</a:t>
            </a:r>
            <a:endParaRPr lang="en-US" altLang="zh-CN" dirty="0" smtClean="0"/>
          </a:p>
          <a:p>
            <a:endParaRPr lang="en-US" dirty="0"/>
          </a:p>
          <a:p>
            <a:r>
              <a:rPr lang="zh-TW" altLang="en-US" dirty="0" smtClean="0">
                <a:latin typeface="SimSun" panose="02010600030101010101" pitchFamily="2" charset="-122"/>
                <a:ea typeface="SimSun" panose="02010600030101010101" pitchFamily="2" charset="-122"/>
              </a:rPr>
              <a:t>公元</a:t>
            </a:r>
            <a:r>
              <a:rPr lang="en-US" altLang="zh-CN" dirty="0" smtClean="0"/>
              <a:t>386</a:t>
            </a:r>
            <a:r>
              <a:rPr lang="zh-CN" altLang="en-US" dirty="0" smtClean="0"/>
              <a:t>年，其中</a:t>
            </a:r>
            <a:r>
              <a:rPr lang="zh-CN" altLang="en-US" dirty="0"/>
              <a:t>一「胡</a:t>
            </a:r>
            <a:r>
              <a:rPr lang="zh-CN" altLang="en-US" dirty="0" smtClean="0"/>
              <a:t>」在內徙的聚落範圍內，建立起北魏政權。</a:t>
            </a:r>
            <a:r>
              <a:rPr lang="zh-TW" altLang="en-US" dirty="0" smtClean="0">
                <a:latin typeface="SimSun" panose="02010600030101010101" pitchFamily="2" charset="-122"/>
                <a:ea typeface="SimSun" panose="02010600030101010101" pitchFamily="2" charset="-122"/>
              </a:rPr>
              <a:t>請</a:t>
            </a:r>
            <a:r>
              <a:rPr lang="zh-CN" altLang="en-US" dirty="0" smtClean="0"/>
              <a:t>你在地圖上填上</a:t>
            </a:r>
            <a:r>
              <a:rPr lang="zh-TW" altLang="en-US" dirty="0" smtClean="0">
                <a:latin typeface="SimSun" panose="02010600030101010101" pitchFamily="2" charset="-122"/>
                <a:ea typeface="SimSun" panose="02010600030101010101" pitchFamily="2" charset="-122"/>
              </a:rPr>
              <a:t>這個</a:t>
            </a:r>
            <a:r>
              <a:rPr lang="zh-CN" altLang="en-US" dirty="0" smtClean="0"/>
              <a:t>族群</a:t>
            </a:r>
            <a:r>
              <a:rPr lang="zh-CN" altLang="en-US" dirty="0"/>
              <a:t>的</a:t>
            </a:r>
            <a:r>
              <a:rPr lang="zh-CN" altLang="en-US" dirty="0" smtClean="0"/>
              <a:t>名稱。</a:t>
            </a:r>
            <a:endParaRPr lang="en-US" strike="sngStrike" dirty="0"/>
          </a:p>
        </p:txBody>
      </p:sp>
      <p:sp>
        <p:nvSpPr>
          <p:cNvPr id="6" name="文字方塊 5"/>
          <p:cNvSpPr txBox="1"/>
          <p:nvPr/>
        </p:nvSpPr>
        <p:spPr>
          <a:xfrm>
            <a:off x="6157483" y="1302726"/>
            <a:ext cx="830167" cy="369332"/>
          </a:xfrm>
          <a:prstGeom prst="rect">
            <a:avLst/>
          </a:prstGeom>
          <a:noFill/>
        </p:spPr>
        <p:txBody>
          <a:bodyPr wrap="square" rtlCol="0">
            <a:spAutoFit/>
          </a:bodyPr>
          <a:lstStyle/>
          <a:p>
            <a:pPr algn="ctr"/>
            <a:r>
              <a:rPr lang="zh-TW" altLang="en-US" dirty="0">
                <a:solidFill>
                  <a:srgbClr val="FF0000"/>
                </a:solidFill>
                <a:latin typeface="SimSun" panose="02010600030101010101" pitchFamily="2" charset="-122"/>
                <a:ea typeface="SimSun" panose="02010600030101010101" pitchFamily="2" charset="-122"/>
              </a:rPr>
              <a:t>鮮卑</a:t>
            </a:r>
            <a:endParaRPr lang="en-US" altLang="zh-TW"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3926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29</a:t>
            </a:fld>
            <a:endParaRPr lang="en-US" dirty="0">
              <a:latin typeface="Times New Roman" panose="02020603050405020304" pitchFamily="18" charset="0"/>
              <a:cs typeface="Times New Roman" panose="02020603050405020304" pitchFamily="18" charset="0"/>
            </a:endParaRP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82" y="79513"/>
            <a:ext cx="9376938" cy="6670039"/>
          </a:xfrm>
          <a:prstGeom prst="rect">
            <a:avLst/>
          </a:prstGeom>
          <a:solidFill>
            <a:schemeClr val="accent4">
              <a:lumMod val="20000"/>
              <a:lumOff val="80000"/>
            </a:schemeClr>
          </a:solidFill>
          <a:ln>
            <a:noFill/>
          </a:ln>
          <a:effec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254" y="119993"/>
            <a:ext cx="2673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126004">
            <a:off x="1727297" y="1070695"/>
            <a:ext cx="1088892" cy="186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306332" y="2569781"/>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Times New Roman" panose="02020603050405020304" pitchFamily="18" charset="0"/>
                <a:cs typeface="Times New Roman" panose="02020603050405020304" pitchFamily="18" charset="0"/>
              </a:rPr>
              <a:t>Jie</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303147" y="3007273"/>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Qiang</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7" name="Oval 16"/>
          <p:cNvSpPr/>
          <p:nvPr/>
        </p:nvSpPr>
        <p:spPr>
          <a:xfrm>
            <a:off x="5053453" y="3155732"/>
            <a:ext cx="1428492"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Times New Roman" panose="02020603050405020304" pitchFamily="18" charset="0"/>
                <a:cs typeface="Times New Roman" panose="02020603050405020304" pitchFamily="18" charset="0"/>
              </a:rPr>
              <a:t>Xiongnu</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Oval 17"/>
          <p:cNvSpPr/>
          <p:nvPr/>
        </p:nvSpPr>
        <p:spPr>
          <a:xfrm>
            <a:off x="5978696" y="1106215"/>
            <a:ext cx="1428492"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Oval 18"/>
          <p:cNvSpPr/>
          <p:nvPr/>
        </p:nvSpPr>
        <p:spPr>
          <a:xfrm>
            <a:off x="4057440" y="3917732"/>
            <a:ext cx="1100856" cy="843455"/>
          </a:xfrm>
          <a:prstGeom prst="ellipse">
            <a:avLst/>
          </a:prstGeom>
          <a:solidFill>
            <a:schemeClr val="accent4">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cs typeface="Times New Roman" panose="02020603050405020304" pitchFamily="18" charset="0"/>
              </a:rPr>
              <a:t>Di</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557" y="60693"/>
            <a:ext cx="2673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670506" flipH="1">
            <a:off x="4877766" y="818164"/>
            <a:ext cx="710424" cy="104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34713" y="94593"/>
            <a:ext cx="2248892" cy="5693866"/>
          </a:xfrm>
          <a:prstGeom prst="rect">
            <a:avLst/>
          </a:prstGeom>
          <a:noFill/>
          <a:ln>
            <a:solidFill>
              <a:srgbClr val="7030A0"/>
            </a:solidFill>
          </a:ln>
        </p:spPr>
        <p:txBody>
          <a:bodyPr wrap="square" rtlCol="0">
            <a:spAutoFit/>
          </a:bodyPr>
          <a:lstStyle/>
          <a:p>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3. The Southern Migration of the Hu people</a:t>
            </a:r>
          </a:p>
          <a:p>
            <a:endPar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Around the 4th century AD, the nomadic ethnic groups living in northern China, relying on excellent cavalry equipment, migrated to the warmer south. They gradually settled in the Yellow River valley.</a:t>
            </a:r>
          </a:p>
          <a:p>
            <a:endPar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They can be roughly divided into five big ethnic groups-</a:t>
            </a:r>
            <a:r>
              <a:rPr lang="en-US" altLang="zh-TW" sz="1400" b="1" dirty="0" err="1">
                <a:latin typeface="Times New Roman" panose="02020603050405020304" pitchFamily="18" charset="0"/>
                <a:ea typeface="微軟正黑體" panose="020B0604030504040204" pitchFamily="34" charset="-120"/>
                <a:cs typeface="Times New Roman" panose="02020603050405020304" pitchFamily="18" charset="0"/>
              </a:rPr>
              <a:t>Xiongnu</a:t>
            </a:r>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400" b="1" dirty="0" err="1">
                <a:latin typeface="Times New Roman" panose="02020603050405020304" pitchFamily="18" charset="0"/>
                <a:ea typeface="微軟正黑體" panose="020B0604030504040204" pitchFamily="34" charset="-120"/>
                <a:cs typeface="Times New Roman" panose="02020603050405020304" pitchFamily="18" charset="0"/>
              </a:rPr>
              <a:t>Xianbei</a:t>
            </a:r>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400" b="1" dirty="0" err="1">
                <a:latin typeface="Times New Roman" panose="02020603050405020304" pitchFamily="18" charset="0"/>
                <a:ea typeface="微軟正黑體" panose="020B0604030504040204" pitchFamily="34" charset="-120"/>
                <a:cs typeface="Times New Roman" panose="02020603050405020304" pitchFamily="18" charset="0"/>
              </a:rPr>
              <a:t>Jie</a:t>
            </a:r>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 Di and </a:t>
            </a:r>
            <a:r>
              <a:rPr lang="en-US" altLang="zh-TW" sz="1400" b="1" dirty="0" err="1">
                <a:latin typeface="Times New Roman" panose="02020603050405020304" pitchFamily="18" charset="0"/>
                <a:ea typeface="微軟正黑體" panose="020B0604030504040204" pitchFamily="34" charset="-120"/>
                <a:cs typeface="Times New Roman" panose="02020603050405020304" pitchFamily="18" charset="0"/>
              </a:rPr>
              <a:t>Qiang</a:t>
            </a:r>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 collectively called "Five Hus."</a:t>
            </a:r>
          </a:p>
          <a:p>
            <a:endPar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1400" b="1" dirty="0">
                <a:latin typeface="Times New Roman" panose="02020603050405020304" pitchFamily="18" charset="0"/>
                <a:ea typeface="微軟正黑體" panose="020B0604030504040204" pitchFamily="34" charset="-120"/>
                <a:cs typeface="Times New Roman" panose="02020603050405020304" pitchFamily="18" charset="0"/>
              </a:rPr>
              <a:t>In 386 AD, an ethnic group established the Northern Wei regime in northern China. Please fill in the name of this ethnic group on the map.</a:t>
            </a:r>
            <a:endParaRPr lang="en-US" sz="1400" strike="sngStrike" dirty="0">
              <a:latin typeface="Times New Roman" panose="02020603050405020304" pitchFamily="18" charset="0"/>
              <a:cs typeface="Times New Roman" panose="02020603050405020304" pitchFamily="18" charset="0"/>
            </a:endParaRPr>
          </a:p>
        </p:txBody>
      </p:sp>
      <p:sp>
        <p:nvSpPr>
          <p:cNvPr id="6" name="文字方塊 5"/>
          <p:cNvSpPr txBox="1"/>
          <p:nvPr/>
        </p:nvSpPr>
        <p:spPr>
          <a:xfrm>
            <a:off x="6158344" y="1284043"/>
            <a:ext cx="1112131" cy="381000"/>
          </a:xfrm>
          <a:prstGeom prst="rect">
            <a:avLst/>
          </a:prstGeom>
          <a:noFill/>
        </p:spPr>
        <p:txBody>
          <a:bodyPr wrap="square" rtlCol="0">
            <a:spAutoFit/>
          </a:bodyPr>
          <a:lstStyle/>
          <a:p>
            <a:pPr algn="ctr"/>
            <a:r>
              <a:rPr lang="en-US" altLang="zh-TW">
                <a:solidFill>
                  <a:srgbClr val="FF0000"/>
                </a:solidFill>
                <a:latin typeface="Times New Roman" panose="02020603050405020304" pitchFamily="18" charset="0"/>
                <a:ea typeface="SimSun" panose="02010600030101010101" pitchFamily="2" charset="-122"/>
                <a:cs typeface="Times New Roman" panose="02020603050405020304" pitchFamily="18" charset="0"/>
              </a:rPr>
              <a:t>Xianbei</a:t>
            </a:r>
            <a:endParaRPr lang="en-US" altLang="zh-TW"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1235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519" y="1447800"/>
            <a:ext cx="11201400" cy="3785652"/>
          </a:xfrm>
          <a:prstGeom prst="rect">
            <a:avLst/>
          </a:prstGeom>
        </p:spPr>
        <p:txBody>
          <a:bodyPr wrap="square">
            <a:spAutoFit/>
          </a:bodyPr>
          <a:lstStyle/>
          <a:p>
            <a:pPr marL="342900" lvl="0" indent="-342900">
              <a:buFont typeface="+mj-lt"/>
              <a:buAutoNum type="arabicPeriod"/>
            </a:pPr>
            <a:r>
              <a:rPr lang="zh-HK" altLang="zh-TW" sz="6000" dirty="0" smtClean="0"/>
              <a:t>胡</a:t>
            </a:r>
            <a:r>
              <a:rPr lang="zh-HK" altLang="zh-TW" sz="6000" dirty="0"/>
              <a:t>人內徙的</a:t>
            </a:r>
            <a:r>
              <a:rPr lang="zh-HK" altLang="zh-TW" sz="6000" dirty="0" smtClean="0"/>
              <a:t>經過</a:t>
            </a:r>
            <a:endParaRPr lang="en-US" altLang="zh-HK" sz="6000" dirty="0" smtClean="0"/>
          </a:p>
          <a:p>
            <a:pPr marL="342900" lvl="0" indent="-342900">
              <a:buFont typeface="+mj-lt"/>
              <a:buAutoNum type="arabicPeriod"/>
            </a:pPr>
            <a:r>
              <a:rPr lang="zh-TW" altLang="zh-TW" sz="6000" dirty="0" smtClean="0"/>
              <a:t>認識</a:t>
            </a:r>
            <a:r>
              <a:rPr lang="zh-HK" altLang="zh-TW" sz="6000" dirty="0"/>
              <a:t>孝文帝遷都及他所推行的漢化措施</a:t>
            </a:r>
            <a:r>
              <a:rPr lang="zh-HK" altLang="zh-TW" sz="6000" dirty="0" smtClean="0"/>
              <a:t>內容</a:t>
            </a:r>
            <a:endParaRPr lang="zh-TW" altLang="zh-TW" sz="6000" dirty="0"/>
          </a:p>
          <a:p>
            <a:pPr marL="342900" lvl="0" indent="-342900">
              <a:buFont typeface="+mj-lt"/>
              <a:buAutoNum type="arabicPeriod"/>
            </a:pPr>
            <a:r>
              <a:rPr lang="zh-HK" altLang="zh-TW" sz="6000" dirty="0"/>
              <a:t>漢化措施的影響（如民族融和</a:t>
            </a:r>
            <a:r>
              <a:rPr lang="zh-HK" altLang="zh-TW" sz="6000" dirty="0" smtClean="0"/>
              <a:t>）</a:t>
            </a:r>
            <a:endParaRPr lang="zh-TW" altLang="zh-TW" sz="6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p:cNvSpPr txBox="1"/>
          <p:nvPr/>
        </p:nvSpPr>
        <p:spPr>
          <a:xfrm>
            <a:off x="746919" y="152400"/>
            <a:ext cx="7848600" cy="1015663"/>
          </a:xfrm>
          <a:prstGeom prst="rect">
            <a:avLst/>
          </a:prstGeom>
          <a:noFill/>
        </p:spPr>
        <p:txBody>
          <a:bodyPr wrap="square" rtlCol="0">
            <a:spAutoFit/>
          </a:bodyPr>
          <a:lstStyle/>
          <a:p>
            <a:pPr lvl="0" defTabSz="457200">
              <a:defRPr/>
            </a:pPr>
            <a:r>
              <a:rPr lang="zh-HK" altLang="zh-TW" sz="6000" kern="0" dirty="0">
                <a:solidFill>
                  <a:srgbClr val="000000"/>
                </a:solidFill>
                <a:latin typeface="Adobe 繁黑體 Std B" pitchFamily="34" charset="-128"/>
                <a:ea typeface="Adobe 繁黑體 Std B" pitchFamily="34" charset="-128"/>
              </a:rPr>
              <a:t>學習</a:t>
            </a:r>
            <a:r>
              <a:rPr lang="zh-HK" altLang="zh-TW" sz="6000" kern="0" dirty="0" smtClean="0">
                <a:solidFill>
                  <a:srgbClr val="000000"/>
                </a:solidFill>
                <a:latin typeface="Adobe 繁黑體 Std B" pitchFamily="34" charset="-128"/>
                <a:ea typeface="Adobe 繁黑體 Std B" pitchFamily="34" charset="-128"/>
              </a:rPr>
              <a:t>重點</a:t>
            </a:r>
            <a:endParaRPr lang="zh-HK" altLang="en-US" sz="6000" kern="0" dirty="0">
              <a:solidFill>
                <a:srgbClr val="000000"/>
              </a:solidFill>
              <a:latin typeface="Adobe 繁黑體 Std B" pitchFamily="34" charset="-128"/>
              <a:ea typeface="Adobe 繁黑體 Std B" pitchFamily="34" charset="-128"/>
            </a:endParaRPr>
          </a:p>
        </p:txBody>
      </p:sp>
      <p:sp>
        <p:nvSpPr>
          <p:cNvPr id="4" name="Slide Number Placeholder 3"/>
          <p:cNvSpPr>
            <a:spLocks noGrp="1"/>
          </p:cNvSpPr>
          <p:nvPr>
            <p:ph type="sldNum" sz="quarter" idx="12"/>
          </p:nvPr>
        </p:nvSpPr>
        <p:spPr/>
        <p:txBody>
          <a:bodyPr/>
          <a:lstStyle/>
          <a:p>
            <a:fld id="{AD97F209-1D09-4315-8217-3B38097EDCCA}" type="slidenum">
              <a:rPr lang="en-US" smtClean="0"/>
              <a:t>3</a:t>
            </a:fld>
            <a:endParaRPr lang="en-US"/>
          </a:p>
        </p:txBody>
      </p:sp>
    </p:spTree>
    <p:extLst>
      <p:ext uri="{BB962C8B-B14F-4D97-AF65-F5344CB8AC3E}">
        <p14:creationId xmlns:p14="http://schemas.microsoft.com/office/powerpoint/2010/main" val="2065424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30</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27" y="1790435"/>
            <a:ext cx="4442741" cy="3117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706" y="1790434"/>
            <a:ext cx="4296668" cy="3117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495" y="70945"/>
            <a:ext cx="7975623" cy="523220"/>
          </a:xfrm>
          <a:prstGeom prst="rect">
            <a:avLst/>
          </a:prstGeom>
          <a:noFill/>
        </p:spPr>
        <p:txBody>
          <a:bodyPr wrap="square" rtlCol="0">
            <a:spAutoFit/>
          </a:bodyPr>
          <a:lstStyle/>
          <a:p>
            <a:r>
              <a:rPr lang="zh-CN" altLang="en-US" sz="2800" dirty="0" smtClean="0">
                <a:latin typeface="隶书" panose="02010509060101010101" pitchFamily="49" charset="-122"/>
                <a:ea typeface="隶书" panose="02010509060101010101" pitchFamily="49" charset="-122"/>
              </a:rPr>
              <a:t>胡</a:t>
            </a:r>
            <a:r>
              <a:rPr lang="zh-CN" altLang="en-US" sz="2800" dirty="0">
                <a:latin typeface="隶书" panose="02010509060101010101" pitchFamily="49" charset="-122"/>
                <a:ea typeface="隶书" panose="02010509060101010101" pitchFamily="49" charset="-122"/>
              </a:rPr>
              <a:t>人遷徙到黃河流域</a:t>
            </a:r>
            <a:r>
              <a:rPr lang="zh-CN" altLang="en-US" sz="2800" dirty="0" smtClean="0">
                <a:latin typeface="隶书" panose="02010509060101010101" pitchFamily="49" charset="-122"/>
                <a:ea typeface="隶书" panose="02010509060101010101" pitchFamily="49" charset="-122"/>
              </a:rPr>
              <a:t>，如何適應新的生活？</a:t>
            </a:r>
            <a:endParaRPr lang="en-US" sz="2800" dirty="0">
              <a:latin typeface="隶书" panose="02010509060101010101" pitchFamily="49" charset="-122"/>
              <a:ea typeface="隶书" panose="02010509060101010101" pitchFamily="49" charset="-122"/>
            </a:endParaRPr>
          </a:p>
        </p:txBody>
      </p:sp>
      <p:sp>
        <p:nvSpPr>
          <p:cNvPr id="6" name="TextBox 5"/>
          <p:cNvSpPr txBox="1"/>
          <p:nvPr/>
        </p:nvSpPr>
        <p:spPr>
          <a:xfrm>
            <a:off x="401026" y="867104"/>
            <a:ext cx="4430946" cy="923330"/>
          </a:xfrm>
          <a:prstGeom prst="rect">
            <a:avLst/>
          </a:prstGeom>
          <a:noFill/>
          <a:ln>
            <a:solidFill>
              <a:schemeClr val="accent1"/>
            </a:solidFill>
          </a:ln>
        </p:spPr>
        <p:txBody>
          <a:bodyPr wrap="square" rtlCol="0">
            <a:spAutoFit/>
          </a:bodyPr>
          <a:lstStyle/>
          <a:p>
            <a:r>
              <a:rPr lang="zh-CN" altLang="en-US" dirty="0" smtClean="0"/>
              <a:t>公元</a:t>
            </a:r>
            <a:r>
              <a:rPr lang="en-US" altLang="zh-CN" dirty="0" smtClean="0"/>
              <a:t>380</a:t>
            </a:r>
            <a:r>
              <a:rPr lang="zh-CN" altLang="en-US" dirty="0" smtClean="0"/>
              <a:t>年</a:t>
            </a:r>
            <a:r>
              <a:rPr lang="zh-CN" altLang="en-US" dirty="0"/>
              <a:t>，一直以</a:t>
            </a:r>
            <a:r>
              <a:rPr lang="zh-CN" altLang="en-US" dirty="0" smtClean="0"/>
              <a:t>打獵為生的鮮卑兩父子來到了黃河邊上，計劃過新生活。找了朋友</a:t>
            </a:r>
            <a:r>
              <a:rPr lang="zh-CN" altLang="en-US" dirty="0"/>
              <a:t>拍照作為紀錄。</a:t>
            </a:r>
            <a:endParaRPr lang="en-US" dirty="0"/>
          </a:p>
        </p:txBody>
      </p:sp>
      <p:sp>
        <p:nvSpPr>
          <p:cNvPr id="7" name="TextBox 6"/>
          <p:cNvSpPr txBox="1"/>
          <p:nvPr/>
        </p:nvSpPr>
        <p:spPr>
          <a:xfrm>
            <a:off x="3617098" y="4489265"/>
            <a:ext cx="1226669" cy="369332"/>
          </a:xfrm>
          <a:prstGeom prst="rect">
            <a:avLst/>
          </a:prstGeom>
          <a:noFill/>
        </p:spPr>
        <p:txBody>
          <a:bodyPr wrap="square" rtlCol="0">
            <a:spAutoFit/>
          </a:bodyPr>
          <a:lstStyle/>
          <a:p>
            <a:r>
              <a:rPr lang="en-US" dirty="0" smtClean="0">
                <a:solidFill>
                  <a:srgbClr val="FF0000"/>
                </a:solidFill>
              </a:rPr>
              <a:t>1.7.380</a:t>
            </a:r>
            <a:endParaRPr lang="en-US" dirty="0">
              <a:solidFill>
                <a:srgbClr val="FF0000"/>
              </a:solidFill>
            </a:endParaRPr>
          </a:p>
        </p:txBody>
      </p:sp>
      <p:sp>
        <p:nvSpPr>
          <p:cNvPr id="8" name="Rectangle 7"/>
          <p:cNvSpPr/>
          <p:nvPr/>
        </p:nvSpPr>
        <p:spPr>
          <a:xfrm>
            <a:off x="7171291" y="2459420"/>
            <a:ext cx="2225302" cy="153713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37706" y="867104"/>
            <a:ext cx="4296668" cy="923330"/>
          </a:xfrm>
          <a:prstGeom prst="rect">
            <a:avLst/>
          </a:prstGeom>
          <a:noFill/>
          <a:ln>
            <a:solidFill>
              <a:schemeClr val="accent1"/>
            </a:solidFill>
          </a:ln>
        </p:spPr>
        <p:txBody>
          <a:bodyPr wrap="square" rtlCol="0">
            <a:spAutoFit/>
          </a:bodyPr>
          <a:lstStyle/>
          <a:p>
            <a:r>
              <a:rPr lang="zh-CN" altLang="en-US" dirty="0" smtClean="0"/>
              <a:t>公元</a:t>
            </a:r>
            <a:r>
              <a:rPr lang="en-US" altLang="zh-CN" dirty="0" smtClean="0"/>
              <a:t>390</a:t>
            </a:r>
            <a:r>
              <a:rPr lang="zh-CN" altLang="en-US" dirty="0" smtClean="0"/>
              <a:t>年，兒子已經結婚，太太是當地的漢人，剛剛生了孩子。兩父子在耕田，太太替他們拍了照。</a:t>
            </a:r>
            <a:endParaRPr lang="en-US" dirty="0"/>
          </a:p>
        </p:txBody>
      </p:sp>
      <p:sp>
        <p:nvSpPr>
          <p:cNvPr id="12" name="TextBox 11"/>
          <p:cNvSpPr txBox="1"/>
          <p:nvPr/>
        </p:nvSpPr>
        <p:spPr>
          <a:xfrm>
            <a:off x="9586119" y="4538933"/>
            <a:ext cx="1226669" cy="369332"/>
          </a:xfrm>
          <a:prstGeom prst="rect">
            <a:avLst/>
          </a:prstGeom>
          <a:noFill/>
        </p:spPr>
        <p:txBody>
          <a:bodyPr wrap="square" rtlCol="0">
            <a:spAutoFit/>
          </a:bodyPr>
          <a:lstStyle/>
          <a:p>
            <a:r>
              <a:rPr lang="en-US" dirty="0" smtClean="0">
                <a:solidFill>
                  <a:srgbClr val="FF0000"/>
                </a:solidFill>
              </a:rPr>
              <a:t>1.7.390</a:t>
            </a:r>
            <a:endParaRPr lang="en-US" dirty="0">
              <a:solidFill>
                <a:srgbClr val="FF0000"/>
              </a:solidFill>
            </a:endParaRPr>
          </a:p>
        </p:txBody>
      </p:sp>
      <p:sp>
        <p:nvSpPr>
          <p:cNvPr id="10" name="TextBox 9"/>
          <p:cNvSpPr txBox="1"/>
          <p:nvPr/>
        </p:nvSpPr>
        <p:spPr>
          <a:xfrm>
            <a:off x="487523" y="5103674"/>
            <a:ext cx="10646852" cy="1754326"/>
          </a:xfrm>
          <a:prstGeom prst="rect">
            <a:avLst/>
          </a:prstGeom>
          <a:noFill/>
          <a:ln>
            <a:solidFill>
              <a:schemeClr val="accent1"/>
            </a:solidFill>
          </a:ln>
        </p:spPr>
        <p:txBody>
          <a:bodyPr wrap="square" rtlCol="0">
            <a:spAutoFit/>
          </a:bodyPr>
          <a:lstStyle/>
          <a:p>
            <a:r>
              <a:rPr lang="zh-TW"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各位</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同學</a:t>
            </a:r>
            <a:r>
              <a:rPr lang="zh-CN" altLang="en-US" dirty="0">
                <a:latin typeface="文鼎中鋼筆行楷" panose="02010609010101010101" pitchFamily="49" charset="-120"/>
                <a:ea typeface="文鼎中鋼筆行楷" panose="02010609010101010101" pitchFamily="49" charset="-120"/>
                <a:cs typeface="文鼎中鋼筆行楷" panose="02010609010101010101" pitchFamily="49" charset="-120"/>
              </a:rPr>
              <a:t>：試想想這兩</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父子從</a:t>
            </a:r>
            <a:r>
              <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380</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年到</a:t>
            </a:r>
            <a:r>
              <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390</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年</a:t>
            </a:r>
            <a:r>
              <a:rPr lang="zh-TW"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的</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生活</a:t>
            </a:r>
            <a:r>
              <a:rPr lang="zh-TW"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會有什麼</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改變？</a:t>
            </a:r>
            <a:endPar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endParaRPr>
          </a:p>
          <a:p>
            <a:endPar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endParaRPr>
          </a:p>
          <a:p>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是非題：</a:t>
            </a:r>
            <a:endPar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endParaRPr>
          </a:p>
          <a:p>
            <a:pPr marL="342900" indent="-342900">
              <a:buAutoNum type="arabicPeriod"/>
            </a:pP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天氣較以前寒冷，只能繼續狩獵為生。（是</a:t>
            </a:r>
            <a:r>
              <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非）（</a:t>
            </a:r>
            <a:r>
              <a:rPr lang="zh-CN" altLang="en-US" dirty="0">
                <a:latin typeface="文鼎中鋼筆行楷" panose="02010609010101010101" pitchFamily="49" charset="-120"/>
                <a:ea typeface="文鼎中鋼筆行楷" panose="02010609010101010101" pitchFamily="49" charset="-120"/>
                <a:cs typeface="文鼎中鋼筆行楷" panose="02010609010101010101" pitchFamily="49" charset="-120"/>
              </a:rPr>
              <a:t>請刪一）</a:t>
            </a:r>
            <a:endParaRPr lang="en-US" altLang="zh-CN" dirty="0">
              <a:latin typeface="文鼎中鋼筆行楷" panose="02010609010101010101" pitchFamily="49" charset="-120"/>
              <a:ea typeface="文鼎中鋼筆行楷" panose="02010609010101010101" pitchFamily="49" charset="-120"/>
              <a:cs typeface="文鼎中鋼筆行楷" panose="02010609010101010101" pitchFamily="49" charset="-120"/>
            </a:endParaRPr>
          </a:p>
          <a:p>
            <a:pPr marL="342900" indent="-342900">
              <a:buAutoNum type="arabicPeriod"/>
            </a:pPr>
            <a:r>
              <a:rPr lang="zh-CN" altLang="en-US" dirty="0">
                <a:latin typeface="文鼎中鋼筆行楷" panose="02010609010101010101" pitchFamily="49" charset="-120"/>
                <a:ea typeface="文鼎中鋼筆行楷" panose="02010609010101010101" pitchFamily="49" charset="-120"/>
                <a:cs typeface="文鼎中鋼筆行楷" panose="02010609010101010101" pitchFamily="49" charset="-120"/>
              </a:rPr>
              <a:t>天</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氣暖和了，可以耕種，並在農田附近建立房子居住。（是</a:t>
            </a:r>
            <a:r>
              <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非）（</a:t>
            </a:r>
            <a:r>
              <a:rPr lang="zh-CN" altLang="en-US" dirty="0">
                <a:latin typeface="文鼎中鋼筆行楷" panose="02010609010101010101" pitchFamily="49" charset="-120"/>
                <a:ea typeface="文鼎中鋼筆行楷" panose="02010609010101010101" pitchFamily="49" charset="-120"/>
                <a:cs typeface="文鼎中鋼筆行楷" panose="02010609010101010101" pitchFamily="49" charset="-120"/>
              </a:rPr>
              <a:t>請刪一）</a:t>
            </a:r>
            <a:endPar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endParaRPr>
          </a:p>
          <a:p>
            <a:pPr marL="342900" indent="-342900">
              <a:buAutoNum type="arabicPeriod"/>
            </a:pPr>
            <a:r>
              <a:rPr lang="zh-CN" altLang="en-US" dirty="0">
                <a:latin typeface="文鼎中鋼筆行楷" panose="02010609010101010101" pitchFamily="49" charset="-120"/>
                <a:ea typeface="文鼎中鋼筆行楷" panose="02010609010101010101" pitchFamily="49" charset="-120"/>
                <a:cs typeface="文鼎中鋼筆行楷" panose="02010609010101010101" pitchFamily="49" charset="-120"/>
              </a:rPr>
              <a:t>兒</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子與漢人通婚。（是</a:t>
            </a:r>
            <a:r>
              <a:rPr lang="en-US" altLang="zh-CN"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a:t>
            </a:r>
            <a:r>
              <a:rPr lang="zh-CN" altLang="en-US" dirty="0" smtClean="0">
                <a:latin typeface="文鼎中鋼筆行楷" panose="02010609010101010101" pitchFamily="49" charset="-120"/>
                <a:ea typeface="文鼎中鋼筆行楷" panose="02010609010101010101" pitchFamily="49" charset="-120"/>
                <a:cs typeface="文鼎中鋼筆行楷" panose="02010609010101010101" pitchFamily="49" charset="-120"/>
              </a:rPr>
              <a:t>非）（</a:t>
            </a:r>
            <a:r>
              <a:rPr lang="zh-CN" altLang="en-US" dirty="0">
                <a:latin typeface="文鼎中鋼筆行楷" panose="02010609010101010101" pitchFamily="49" charset="-120"/>
                <a:ea typeface="文鼎中鋼筆行楷" panose="02010609010101010101" pitchFamily="49" charset="-120"/>
                <a:cs typeface="文鼎中鋼筆行楷" panose="02010609010101010101" pitchFamily="49" charset="-120"/>
              </a:rPr>
              <a:t>請刪一）</a:t>
            </a:r>
            <a:endParaRPr lang="en-US" dirty="0"/>
          </a:p>
        </p:txBody>
      </p:sp>
      <p:cxnSp>
        <p:nvCxnSpPr>
          <p:cNvPr id="15" name="Straight Connector 14"/>
          <p:cNvCxnSpPr/>
          <p:nvPr/>
        </p:nvCxnSpPr>
        <p:spPr>
          <a:xfrm>
            <a:off x="5001845" y="6096000"/>
            <a:ext cx="3429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p:nvPr/>
        </p:nvCxnSpPr>
        <p:spPr>
          <a:xfrm>
            <a:off x="6954639" y="6400800"/>
            <a:ext cx="3429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4"/>
          <p:cNvCxnSpPr/>
          <p:nvPr/>
        </p:nvCxnSpPr>
        <p:spPr>
          <a:xfrm>
            <a:off x="3274198" y="6629400"/>
            <a:ext cx="3429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5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31</a:t>
            </a:fld>
            <a:endParaRPr lang="en-US"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27" y="1790435"/>
            <a:ext cx="4442741" cy="3117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706" y="1790434"/>
            <a:ext cx="4296668" cy="3117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495" y="70945"/>
            <a:ext cx="10109224" cy="400110"/>
          </a:xfrm>
          <a:prstGeom prst="rect">
            <a:avLst/>
          </a:prstGeom>
          <a:noFill/>
        </p:spPr>
        <p:txBody>
          <a:bodyPr wrap="square" rtlCol="0">
            <a:spAutoFit/>
          </a:bodyPr>
          <a:lstStyle/>
          <a:p>
            <a:r>
              <a:rPr lang="en-US" altLang="zh-CN" sz="2000" b="1" dirty="0">
                <a:latin typeface="Times New Roman" panose="02020603050405020304" pitchFamily="18" charset="0"/>
                <a:ea typeface="隶书" panose="02010509060101010101" pitchFamily="49" charset="-122"/>
                <a:cs typeface="Times New Roman" panose="02020603050405020304" pitchFamily="18" charset="0"/>
              </a:rPr>
              <a:t>How did the Hu people adapt to their new lives after migrating to the Yellow River valley?</a:t>
            </a:r>
          </a:p>
        </p:txBody>
      </p:sp>
      <p:sp>
        <p:nvSpPr>
          <p:cNvPr id="6" name="TextBox 5"/>
          <p:cNvSpPr txBox="1"/>
          <p:nvPr/>
        </p:nvSpPr>
        <p:spPr>
          <a:xfrm>
            <a:off x="401026" y="867104"/>
            <a:ext cx="4430946" cy="954107"/>
          </a:xfrm>
          <a:prstGeom prst="rect">
            <a:avLst/>
          </a:prstGeom>
          <a:noFill/>
          <a:ln>
            <a:solidFill>
              <a:schemeClr val="accent1"/>
            </a:solidFill>
          </a:ln>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In 380 AD, a Xianbei hunter, together with his son, came to the bank of the Yellow River and planned to start a new life there</a:t>
            </a:r>
            <a:r>
              <a:rPr lang="en-US" altLang="zh-CN" sz="1400" dirty="0"/>
              <a:t>. </a:t>
            </a:r>
            <a:r>
              <a:rPr lang="en-US" altLang="zh-CN" sz="1400" dirty="0">
                <a:latin typeface="Times New Roman" panose="02020603050405020304" pitchFamily="18" charset="0"/>
                <a:cs typeface="Times New Roman" panose="02020603050405020304" pitchFamily="18" charset="0"/>
              </a:rPr>
              <a:t>They found a friend to take a picture of the place where they </a:t>
            </a:r>
            <a:r>
              <a:rPr lang="en-US" altLang="zh-CN" sz="1400" dirty="0" smtClean="0">
                <a:latin typeface="Times New Roman" panose="02020603050405020304" pitchFamily="18" charset="0"/>
                <a:cs typeface="Times New Roman" panose="02020603050405020304" pitchFamily="18" charset="0"/>
              </a:rPr>
              <a:t>settled as </a:t>
            </a:r>
            <a:r>
              <a:rPr lang="en-US" altLang="zh-CN" sz="1400" dirty="0">
                <a:latin typeface="Times New Roman" panose="02020603050405020304" pitchFamily="18" charset="0"/>
                <a:cs typeface="Times New Roman" panose="02020603050405020304" pitchFamily="18" charset="0"/>
              </a:rPr>
              <a:t>record. </a:t>
            </a:r>
          </a:p>
        </p:txBody>
      </p:sp>
      <p:sp>
        <p:nvSpPr>
          <p:cNvPr id="7" name="TextBox 6"/>
          <p:cNvSpPr txBox="1"/>
          <p:nvPr/>
        </p:nvSpPr>
        <p:spPr>
          <a:xfrm>
            <a:off x="3617098" y="4489265"/>
            <a:ext cx="1226669"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1.7.380</a:t>
            </a:r>
          </a:p>
        </p:txBody>
      </p:sp>
      <p:sp>
        <p:nvSpPr>
          <p:cNvPr id="8" name="Rectangle 7"/>
          <p:cNvSpPr/>
          <p:nvPr/>
        </p:nvSpPr>
        <p:spPr>
          <a:xfrm>
            <a:off x="7171291" y="2459420"/>
            <a:ext cx="2225302" cy="153713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6837706" y="867104"/>
            <a:ext cx="4296668" cy="954107"/>
          </a:xfrm>
          <a:prstGeom prst="rect">
            <a:avLst/>
          </a:prstGeom>
          <a:noFill/>
          <a:ln>
            <a:solidFill>
              <a:schemeClr val="accent1"/>
            </a:solidFill>
          </a:ln>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In 390 AD, the son was married. His wife was a local Han person who had just given birth to a child. The father and son were plowing the fields, and his wife took a photo for them.</a:t>
            </a:r>
          </a:p>
        </p:txBody>
      </p:sp>
      <p:sp>
        <p:nvSpPr>
          <p:cNvPr id="12" name="TextBox 11"/>
          <p:cNvSpPr txBox="1"/>
          <p:nvPr/>
        </p:nvSpPr>
        <p:spPr>
          <a:xfrm>
            <a:off x="9907706" y="4537652"/>
            <a:ext cx="1226669"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1.7.390</a:t>
            </a:r>
          </a:p>
        </p:txBody>
      </p:sp>
      <p:sp>
        <p:nvSpPr>
          <p:cNvPr id="10" name="TextBox 9"/>
          <p:cNvSpPr txBox="1"/>
          <p:nvPr/>
        </p:nvSpPr>
        <p:spPr>
          <a:xfrm>
            <a:off x="487523" y="5103674"/>
            <a:ext cx="10646852" cy="1477328"/>
          </a:xfrm>
          <a:prstGeom prst="rect">
            <a:avLst/>
          </a:prstGeom>
          <a:noFill/>
          <a:ln>
            <a:solidFill>
              <a:schemeClr val="accent1"/>
            </a:solidFill>
          </a:ln>
        </p:spPr>
        <p:txBody>
          <a:bodyPr wrap="square" rtlCol="0">
            <a:spAutoFit/>
          </a:bodyPr>
          <a:lstStyle/>
          <a:p>
            <a:r>
              <a:rPr lang="en-US" altLang="zh-TW" sz="1500" dirty="0">
                <a:latin typeface="Times New Roman" panose="02020603050405020304" pitchFamily="18" charset="0"/>
                <a:ea typeface="文鼎中鋼筆行楷" panose="02010609010101010101" pitchFamily="49" charset="-120"/>
                <a:cs typeface="Times New Roman" panose="02020603050405020304" pitchFamily="18" charset="0"/>
              </a:rPr>
              <a:t>Question: </a:t>
            </a:r>
            <a:r>
              <a:rPr lang="en-US" altLang="zh-TW" sz="1500" dirty="0" smtClean="0">
                <a:latin typeface="Times New Roman" panose="02020603050405020304" pitchFamily="18" charset="0"/>
                <a:ea typeface="文鼎中鋼筆行楷" panose="02010609010101010101" pitchFamily="49" charset="-120"/>
                <a:cs typeface="Times New Roman" panose="02020603050405020304" pitchFamily="18" charset="0"/>
              </a:rPr>
              <a:t>Imagine how </a:t>
            </a:r>
            <a:r>
              <a:rPr lang="en-US" altLang="zh-TW" sz="1500" dirty="0">
                <a:latin typeface="Times New Roman" panose="02020603050405020304" pitchFamily="18" charset="0"/>
                <a:ea typeface="文鼎中鋼筆行楷" panose="02010609010101010101" pitchFamily="49" charset="-120"/>
                <a:cs typeface="Times New Roman" panose="02020603050405020304" pitchFamily="18" charset="0"/>
              </a:rPr>
              <a:t>did the lives of the father and son differ from 380 to 390?</a:t>
            </a:r>
          </a:p>
          <a:p>
            <a:endParaRPr lang="en-US" altLang="zh-TW" sz="1500" dirty="0">
              <a:latin typeface="Times New Roman" panose="02020603050405020304" pitchFamily="18" charset="0"/>
              <a:ea typeface="文鼎中鋼筆行楷" panose="02010609010101010101" pitchFamily="49" charset="-120"/>
              <a:cs typeface="Times New Roman" panose="02020603050405020304" pitchFamily="18" charset="0"/>
            </a:endParaRPr>
          </a:p>
          <a:p>
            <a:r>
              <a:rPr lang="en-US" altLang="zh-CN" sz="1500" dirty="0">
                <a:latin typeface="Times New Roman" panose="02020603050405020304" pitchFamily="18" charset="0"/>
                <a:ea typeface="文鼎中鋼筆行楷" panose="02010609010101010101" pitchFamily="49" charset="-120"/>
                <a:cs typeface="Times New Roman" panose="02020603050405020304" pitchFamily="18" charset="0"/>
              </a:rPr>
              <a:t>True or false: </a:t>
            </a:r>
          </a:p>
          <a:p>
            <a:r>
              <a:rPr lang="en-US" altLang="zh-CN" sz="1500" dirty="0">
                <a:latin typeface="Times New Roman" panose="02020603050405020304" pitchFamily="18" charset="0"/>
                <a:ea typeface="文鼎中鋼筆行楷" panose="02010609010101010101" pitchFamily="49" charset="-120"/>
                <a:cs typeface="Times New Roman" panose="02020603050405020304" pitchFamily="18" charset="0"/>
              </a:rPr>
              <a:t>The weather was colder than before, so they could only continue hunting to survive. (True/False) (please delete one)</a:t>
            </a:r>
          </a:p>
          <a:p>
            <a:r>
              <a:rPr lang="en-US" altLang="zh-CN" sz="1500" dirty="0">
                <a:latin typeface="Times New Roman" panose="02020603050405020304" pitchFamily="18" charset="0"/>
                <a:ea typeface="文鼎中鋼筆行楷" panose="02010609010101010101" pitchFamily="49" charset="-120"/>
                <a:cs typeface="Times New Roman" panose="02020603050405020304" pitchFamily="18" charset="0"/>
              </a:rPr>
              <a:t>The weather was warmer, so they could build houses near the farmland to live in. (True/False) (please delete one)</a:t>
            </a:r>
          </a:p>
          <a:p>
            <a:r>
              <a:rPr lang="en-US" altLang="zh-CN" sz="1500" dirty="0">
                <a:latin typeface="Times New Roman" panose="02020603050405020304" pitchFamily="18" charset="0"/>
                <a:ea typeface="文鼎中鋼筆行楷" panose="02010609010101010101" pitchFamily="49" charset="-120"/>
                <a:cs typeface="Times New Roman" panose="02020603050405020304" pitchFamily="18" charset="0"/>
              </a:rPr>
              <a:t>The son intermarried with the Han Chinese. (True/False) (please delete one)</a:t>
            </a:r>
            <a:endParaRPr lang="en-US" sz="1500" dirty="0">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7121209" y="5943600"/>
            <a:ext cx="3429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p:nvPr/>
        </p:nvCxnSpPr>
        <p:spPr>
          <a:xfrm>
            <a:off x="7342741" y="6172200"/>
            <a:ext cx="3429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4"/>
          <p:cNvCxnSpPr/>
          <p:nvPr/>
        </p:nvCxnSpPr>
        <p:spPr>
          <a:xfrm>
            <a:off x="4500867" y="6400016"/>
            <a:ext cx="3429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4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32</a:t>
            </a:fld>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07786" cy="490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04621" y="1277816"/>
            <a:ext cx="1040772" cy="584775"/>
          </a:xfrm>
          <a:prstGeom prst="rect">
            <a:avLst/>
          </a:prstGeom>
          <a:noFill/>
        </p:spPr>
        <p:txBody>
          <a:bodyPr wrap="square" rtlCol="0">
            <a:spAutoFit/>
          </a:bodyPr>
          <a:lstStyle/>
          <a:p>
            <a:r>
              <a:rPr lang="zh-CN" altLang="en-US" sz="3200" dirty="0" smtClean="0">
                <a:latin typeface="华文琥珀" panose="02010800040101010101" pitchFamily="2" charset="-122"/>
                <a:ea typeface="华文琥珀" panose="02010800040101010101" pitchFamily="2" charset="-122"/>
              </a:rPr>
              <a:t>北魏</a:t>
            </a:r>
            <a:endParaRPr lang="en-US" sz="3200" dirty="0">
              <a:latin typeface="华文琥珀" panose="02010800040101010101" pitchFamily="2" charset="-122"/>
              <a:ea typeface="华文琥珀" panose="02010800040101010101" pitchFamily="2" charset="-122"/>
            </a:endParaRPr>
          </a:p>
        </p:txBody>
      </p:sp>
      <p:sp>
        <p:nvSpPr>
          <p:cNvPr id="4" name="TextBox 3"/>
          <p:cNvSpPr txBox="1"/>
          <p:nvPr/>
        </p:nvSpPr>
        <p:spPr>
          <a:xfrm>
            <a:off x="210494" y="4862543"/>
            <a:ext cx="6522321" cy="1323439"/>
          </a:xfrm>
          <a:prstGeom prst="rect">
            <a:avLst/>
          </a:prstGeom>
          <a:noFill/>
          <a:ln>
            <a:solidFill>
              <a:schemeClr val="tx2"/>
            </a:solidFill>
          </a:ln>
        </p:spPr>
        <p:txBody>
          <a:bodyPr wrap="square" rtlCol="0">
            <a:spAutoFit/>
          </a:bodyPr>
          <a:lstStyle/>
          <a:p>
            <a:r>
              <a:rPr lang="zh-CN" altLang="en-US" sz="1600" b="1" dirty="0" smtClean="0"/>
              <a:t>北魏小資料</a:t>
            </a:r>
            <a:endParaRPr lang="en-US" altLang="zh-CN" sz="1600" b="1" dirty="0" smtClean="0"/>
          </a:p>
          <a:p>
            <a:r>
              <a:rPr lang="zh-CN" altLang="en-US" sz="1600" b="1" dirty="0" smtClean="0"/>
              <a:t>民族：</a:t>
            </a:r>
            <a:r>
              <a:rPr lang="zh-CN" altLang="en-US" sz="1600" dirty="0" smtClean="0"/>
              <a:t>胡</a:t>
            </a:r>
            <a:r>
              <a:rPr lang="zh-CN" altLang="en-US" sz="1600" b="1" dirty="0" smtClean="0"/>
              <a:t>（</a:t>
            </a:r>
            <a:r>
              <a:rPr lang="zh-CN" altLang="en-US" sz="1600" dirty="0" smtClean="0"/>
              <a:t>鮮卑）</a:t>
            </a:r>
            <a:endParaRPr lang="en-US" altLang="zh-CN" sz="1600" dirty="0" smtClean="0"/>
          </a:p>
          <a:p>
            <a:r>
              <a:rPr lang="zh-CN" altLang="en-US" sz="1600" b="1" dirty="0" smtClean="0"/>
              <a:t>朝代年份：</a:t>
            </a:r>
            <a:r>
              <a:rPr lang="en-US" altLang="zh-CN" sz="1600" b="1" dirty="0" smtClean="0"/>
              <a:t>________</a:t>
            </a:r>
            <a:r>
              <a:rPr lang="zh-CN" altLang="en-US" sz="1600" dirty="0" smtClean="0"/>
              <a:t>（請填上）</a:t>
            </a:r>
            <a:endParaRPr lang="en-US" altLang="zh-CN" sz="1600" dirty="0" smtClean="0"/>
          </a:p>
          <a:p>
            <a:r>
              <a:rPr lang="zh-CN" altLang="en-US" sz="1600" b="1" dirty="0" smtClean="0"/>
              <a:t>屬中國分裂狀態中的：</a:t>
            </a:r>
            <a:r>
              <a:rPr lang="zh-CN" altLang="en-US" sz="1600" dirty="0" smtClean="0"/>
              <a:t>南朝</a:t>
            </a:r>
            <a:r>
              <a:rPr lang="en-US" altLang="zh-CN" sz="1600" dirty="0" smtClean="0"/>
              <a:t>/</a:t>
            </a:r>
            <a:r>
              <a:rPr lang="zh-CN" altLang="en-US" sz="1600" dirty="0" smtClean="0"/>
              <a:t>北朝？（</a:t>
            </a:r>
            <a:r>
              <a:rPr lang="zh-CN" altLang="en-US" sz="1600" dirty="0"/>
              <a:t>請刪一</a:t>
            </a:r>
            <a:r>
              <a:rPr lang="zh-CN" altLang="en-US" sz="1600" dirty="0" smtClean="0"/>
              <a:t>）</a:t>
            </a:r>
            <a:endParaRPr lang="en-US" altLang="zh-CN" sz="1600" dirty="0" smtClean="0"/>
          </a:p>
          <a:p>
            <a:r>
              <a:rPr lang="zh-CN" altLang="en-US" sz="1600" b="1" dirty="0"/>
              <a:t>領</a:t>
            </a:r>
            <a:r>
              <a:rPr lang="zh-CN" altLang="en-US" sz="1600" b="1" dirty="0" smtClean="0"/>
              <a:t>土：</a:t>
            </a:r>
            <a:r>
              <a:rPr lang="zh-CN" altLang="en-US" sz="1600" dirty="0"/>
              <a:t>中</a:t>
            </a:r>
            <a:r>
              <a:rPr lang="zh-CN" altLang="en-US" sz="1600" dirty="0" smtClean="0"/>
              <a:t>國北方</a:t>
            </a:r>
            <a:r>
              <a:rPr lang="en-US" altLang="zh-CN" sz="1600" dirty="0" smtClean="0"/>
              <a:t>/</a:t>
            </a:r>
            <a:r>
              <a:rPr lang="zh-CN" altLang="en-US" sz="1600" dirty="0" smtClean="0"/>
              <a:t>中國南方</a:t>
            </a:r>
            <a:r>
              <a:rPr lang="zh-CN" altLang="en-US" sz="1600" dirty="0"/>
              <a:t>？（請刪一</a:t>
            </a:r>
            <a:r>
              <a:rPr lang="zh-CN" altLang="en-US" sz="1600" dirty="0" smtClean="0"/>
              <a:t>）</a:t>
            </a:r>
            <a:endParaRPr lang="en-US" altLang="zh-CN" sz="1600" dirty="0"/>
          </a:p>
        </p:txBody>
      </p:sp>
      <p:sp>
        <p:nvSpPr>
          <p:cNvPr id="9" name="文字方塊 8"/>
          <p:cNvSpPr txBox="1"/>
          <p:nvPr/>
        </p:nvSpPr>
        <p:spPr>
          <a:xfrm>
            <a:off x="1204119" y="5339596"/>
            <a:ext cx="957313" cy="369332"/>
          </a:xfrm>
          <a:prstGeom prst="rect">
            <a:avLst/>
          </a:prstGeom>
          <a:noFill/>
        </p:spPr>
        <p:txBody>
          <a:bodyPr wrap="none" rtlCol="0">
            <a:spAutoFit/>
          </a:bodyPr>
          <a:lstStyle/>
          <a:p>
            <a:r>
              <a:rPr lang="en-US" altLang="zh-TW" dirty="0" smtClean="0">
                <a:solidFill>
                  <a:srgbClr val="FF0000"/>
                </a:solidFill>
              </a:rPr>
              <a:t>386-534</a:t>
            </a:r>
            <a:endParaRPr lang="zh-HK" altLang="en-US" dirty="0">
              <a:solidFill>
                <a:srgbClr val="FF0000"/>
              </a:solidFill>
            </a:endParaRPr>
          </a:p>
        </p:txBody>
      </p:sp>
      <p:cxnSp>
        <p:nvCxnSpPr>
          <p:cNvPr id="15" name="Straight Connector 14"/>
          <p:cNvCxnSpPr/>
          <p:nvPr/>
        </p:nvCxnSpPr>
        <p:spPr>
          <a:xfrm>
            <a:off x="2347119" y="5734595"/>
            <a:ext cx="457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p:nvPr/>
        </p:nvCxnSpPr>
        <p:spPr>
          <a:xfrm>
            <a:off x="1818532" y="6019800"/>
            <a:ext cx="985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119" y="18473"/>
            <a:ext cx="3659526" cy="683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034284" y="2541722"/>
            <a:ext cx="1244527" cy="3673098"/>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340651" y="2541722"/>
            <a:ext cx="2172124" cy="367309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034284" y="2286001"/>
            <a:ext cx="517909" cy="276999"/>
          </a:xfrm>
          <a:prstGeom prst="rect">
            <a:avLst/>
          </a:prstGeom>
          <a:noFill/>
        </p:spPr>
        <p:txBody>
          <a:bodyPr wrap="square" rtlCol="0">
            <a:spAutoFit/>
          </a:bodyPr>
          <a:lstStyle/>
          <a:p>
            <a:r>
              <a:rPr lang="zh-CN" altLang="en-US" sz="1200" dirty="0" smtClean="0">
                <a:solidFill>
                  <a:srgbClr val="FF0000"/>
                </a:solidFill>
              </a:rPr>
              <a:t>南朝</a:t>
            </a:r>
            <a:endParaRPr lang="en-US" sz="1200" dirty="0">
              <a:solidFill>
                <a:srgbClr val="FF0000"/>
              </a:solidFill>
            </a:endParaRPr>
          </a:p>
        </p:txBody>
      </p:sp>
      <p:sp>
        <p:nvSpPr>
          <p:cNvPr id="21" name="TextBox 20"/>
          <p:cNvSpPr txBox="1"/>
          <p:nvPr/>
        </p:nvSpPr>
        <p:spPr>
          <a:xfrm>
            <a:off x="9994866" y="2174962"/>
            <a:ext cx="517909" cy="276999"/>
          </a:xfrm>
          <a:prstGeom prst="rect">
            <a:avLst/>
          </a:prstGeom>
          <a:noFill/>
        </p:spPr>
        <p:txBody>
          <a:bodyPr wrap="square" rtlCol="0">
            <a:spAutoFit/>
          </a:bodyPr>
          <a:lstStyle/>
          <a:p>
            <a:r>
              <a:rPr lang="zh-CN" altLang="en-US" sz="1200" dirty="0" smtClean="0">
                <a:solidFill>
                  <a:srgbClr val="FF0000"/>
                </a:solidFill>
              </a:rPr>
              <a:t>北朝</a:t>
            </a:r>
            <a:endParaRPr lang="en-US" sz="1200" dirty="0">
              <a:solidFill>
                <a:srgbClr val="FF0000"/>
              </a:solidFill>
            </a:endParaRPr>
          </a:p>
        </p:txBody>
      </p:sp>
    </p:spTree>
    <p:extLst>
      <p:ext uri="{BB962C8B-B14F-4D97-AF65-F5344CB8AC3E}">
        <p14:creationId xmlns:p14="http://schemas.microsoft.com/office/powerpoint/2010/main" val="9887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ea typeface="Tahoma" panose="020B0604030504040204" pitchFamily="34" charset="0"/>
                <a:cs typeface="Times New Roman" panose="02020603050405020304" pitchFamily="18" charset="0"/>
              </a:rPr>
              <a:pPr/>
              <a:t>33</a:t>
            </a:fld>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07786" cy="490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04621" y="1277816"/>
            <a:ext cx="1823898" cy="1077218"/>
          </a:xfrm>
          <a:prstGeom prst="rect">
            <a:avLst/>
          </a:prstGeom>
          <a:noFill/>
        </p:spPr>
        <p:txBody>
          <a:bodyPr wrap="square" rtlCol="0">
            <a:spAutoFit/>
          </a:bodyPr>
          <a:lstStyle/>
          <a:p>
            <a:r>
              <a:rPr lang="en-US" altLang="zh-CN" sz="3200" dirty="0">
                <a:latin typeface="Times New Roman" panose="02020603050405020304" pitchFamily="18" charset="0"/>
                <a:ea typeface="Tahoma" panose="020B0604030504040204" pitchFamily="34" charset="0"/>
                <a:cs typeface="Times New Roman" panose="02020603050405020304" pitchFamily="18" charset="0"/>
              </a:rPr>
              <a:t>Northern Wei</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p:cNvSpPr txBox="1"/>
          <p:nvPr/>
        </p:nvSpPr>
        <p:spPr>
          <a:xfrm>
            <a:off x="210494" y="4862543"/>
            <a:ext cx="6522321" cy="1569660"/>
          </a:xfrm>
          <a:prstGeom prst="rect">
            <a:avLst/>
          </a:prstGeom>
          <a:noFill/>
          <a:ln>
            <a:solidFill>
              <a:schemeClr val="tx2"/>
            </a:solidFill>
          </a:ln>
        </p:spPr>
        <p:txBody>
          <a:bodyPr wrap="square" rtlCol="0">
            <a:spAutoFit/>
          </a:bodyPr>
          <a:lstStyle/>
          <a:p>
            <a:r>
              <a:rPr lang="en-US" altLang="zh-CN" sz="1600" b="1" dirty="0">
                <a:latin typeface="Times New Roman" panose="02020603050405020304" pitchFamily="18" charset="0"/>
                <a:ea typeface="Tahoma" panose="020B0604030504040204" pitchFamily="34" charset="0"/>
                <a:cs typeface="Times New Roman" panose="02020603050405020304" pitchFamily="18" charset="0"/>
              </a:rPr>
              <a:t>Facts about Northern Wei</a:t>
            </a:r>
          </a:p>
          <a:p>
            <a:r>
              <a:rPr lang="en-US" altLang="zh-CN" sz="1600" b="1" dirty="0">
                <a:latin typeface="Times New Roman" panose="02020603050405020304" pitchFamily="18" charset="0"/>
                <a:ea typeface="Tahoma" panose="020B0604030504040204" pitchFamily="34" charset="0"/>
                <a:cs typeface="Times New Roman" panose="02020603050405020304" pitchFamily="18" charset="0"/>
              </a:rPr>
              <a:t>Ethnicity: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Hu (</a:t>
            </a:r>
            <a:r>
              <a:rPr lang="en-US" altLang="zh-CN" sz="1600" dirty="0" err="1">
                <a:latin typeface="Times New Roman" panose="02020603050405020304" pitchFamily="18" charset="0"/>
                <a:ea typeface="Tahoma" panose="020B0604030504040204" pitchFamily="34" charset="0"/>
                <a:cs typeface="Times New Roman" panose="02020603050405020304" pitchFamily="18" charset="0"/>
              </a:rPr>
              <a:t>Xianbei</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a:t>
            </a:r>
          </a:p>
          <a:p>
            <a:r>
              <a:rPr lang="en-US" altLang="zh-CN" sz="1600" b="1" dirty="0">
                <a:latin typeface="Times New Roman" panose="02020603050405020304" pitchFamily="18" charset="0"/>
                <a:ea typeface="Tahoma" panose="020B0604030504040204" pitchFamily="34" charset="0"/>
                <a:cs typeface="Times New Roman" panose="02020603050405020304" pitchFamily="18" charset="0"/>
              </a:rPr>
              <a:t>Time period</a:t>
            </a:r>
            <a:r>
              <a:rPr lang="zh-CN" altLang="en-US" sz="1600" b="1" dirty="0">
                <a:latin typeface="Times New Roman" panose="02020603050405020304" pitchFamily="18" charset="0"/>
                <a:cs typeface="Times New Roman" panose="02020603050405020304" pitchFamily="18" charset="0"/>
              </a:rPr>
              <a:t>：</a:t>
            </a:r>
            <a:r>
              <a:rPr lang="en-US" altLang="zh-CN" sz="1600" b="1" dirty="0">
                <a:latin typeface="Times New Roman" panose="02020603050405020304" pitchFamily="18" charset="0"/>
                <a:ea typeface="Tahoma" panose="020B0604030504040204" pitchFamily="34" charset="0"/>
                <a:cs typeface="Times New Roman" panose="02020603050405020304" pitchFamily="18" charset="0"/>
              </a:rPr>
              <a:t>________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(Please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fill</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in)</a:t>
            </a:r>
          </a:p>
          <a:p>
            <a:r>
              <a:rPr lang="en-US" altLang="zh-CN" sz="1600" b="1" dirty="0">
                <a:latin typeface="Times New Roman" panose="02020603050405020304" pitchFamily="18" charset="0"/>
                <a:ea typeface="Tahoma" panose="020B0604030504040204" pitchFamily="34" charset="0"/>
                <a:cs typeface="Times New Roman" panose="02020603050405020304" pitchFamily="18" charset="0"/>
              </a:rPr>
              <a:t>Belongs to which half of China: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Southern Dynasty/Northern Dynasty</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(Please delete one)</a:t>
            </a:r>
          </a:p>
          <a:p>
            <a:r>
              <a:rPr lang="en-US" altLang="zh-CN" sz="1600" b="1" dirty="0">
                <a:latin typeface="Times New Roman" panose="02020603050405020304" pitchFamily="18" charset="0"/>
                <a:ea typeface="Tahoma" panose="020B0604030504040204" pitchFamily="34" charset="0"/>
                <a:cs typeface="Times New Roman" panose="02020603050405020304" pitchFamily="18" charset="0"/>
              </a:rPr>
              <a:t>Territory: </a:t>
            </a:r>
            <a:r>
              <a:rPr lang="en-US" altLang="zh-CN" sz="1600" dirty="0">
                <a:latin typeface="Times New Roman" panose="02020603050405020304" pitchFamily="18" charset="0"/>
                <a:ea typeface="Tahoma" panose="020B0604030504040204" pitchFamily="34" charset="0"/>
                <a:cs typeface="Times New Roman" panose="02020603050405020304" pitchFamily="18" charset="0"/>
              </a:rPr>
              <a:t>Northern China/ Southern China? (Please delete one)</a:t>
            </a:r>
          </a:p>
        </p:txBody>
      </p:sp>
      <p:sp>
        <p:nvSpPr>
          <p:cNvPr id="9" name="文字方塊 8"/>
          <p:cNvSpPr txBox="1"/>
          <p:nvPr/>
        </p:nvSpPr>
        <p:spPr>
          <a:xfrm>
            <a:off x="1510011" y="5334000"/>
            <a:ext cx="954107" cy="369332"/>
          </a:xfrm>
          <a:prstGeom prst="rect">
            <a:avLst/>
          </a:prstGeom>
          <a:noFill/>
        </p:spPr>
        <p:txBody>
          <a:bodyPr wrap="none" rtlCol="0">
            <a:spAutoFit/>
          </a:bodyPr>
          <a:lstStyle/>
          <a:p>
            <a:r>
              <a:rPr lang="en-US" altLang="zh-TW"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386-534</a:t>
            </a:r>
            <a:endParaRPr lang="zh-HK" altLang="en-US" dirty="0">
              <a:solidFill>
                <a:srgbClr val="FF000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3066006" y="5791200"/>
            <a:ext cx="145782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4"/>
          <p:cNvCxnSpPr>
            <a:cxnSpLocks/>
          </p:cNvCxnSpPr>
          <p:nvPr/>
        </p:nvCxnSpPr>
        <p:spPr>
          <a:xfrm>
            <a:off x="2575719" y="6248400"/>
            <a:ext cx="13411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719" y="28448"/>
            <a:ext cx="36576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909719" y="2541722"/>
            <a:ext cx="1244527" cy="3673098"/>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ectangle 18"/>
          <p:cNvSpPr/>
          <p:nvPr/>
        </p:nvSpPr>
        <p:spPr>
          <a:xfrm>
            <a:off x="9281319" y="2541722"/>
            <a:ext cx="2172124" cy="367309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a:off x="7916050" y="2124201"/>
            <a:ext cx="1231863" cy="461665"/>
          </a:xfrm>
          <a:prstGeom prst="rect">
            <a:avLst/>
          </a:prstGeom>
          <a:noFill/>
        </p:spPr>
        <p:txBody>
          <a:bodyPr wrap="square" rtlCol="0">
            <a:spAutoFit/>
          </a:bodyPr>
          <a:lstStyle/>
          <a:p>
            <a:r>
              <a:rPr lang="en-US" sz="1200" dirty="0">
                <a:solidFill>
                  <a:srgbClr val="FF0000"/>
                </a:solidFill>
              </a:rPr>
              <a:t>Southern Dynasties</a:t>
            </a:r>
          </a:p>
        </p:txBody>
      </p:sp>
      <p:sp>
        <p:nvSpPr>
          <p:cNvPr id="12" name="TextBox 11"/>
          <p:cNvSpPr txBox="1"/>
          <p:nvPr/>
        </p:nvSpPr>
        <p:spPr>
          <a:xfrm>
            <a:off x="10196860" y="2080057"/>
            <a:ext cx="1219200" cy="461665"/>
          </a:xfrm>
          <a:prstGeom prst="rect">
            <a:avLst/>
          </a:prstGeom>
          <a:noFill/>
        </p:spPr>
        <p:txBody>
          <a:bodyPr wrap="square" rtlCol="0">
            <a:spAutoFit/>
          </a:bodyPr>
          <a:lstStyle/>
          <a:p>
            <a:r>
              <a:rPr lang="en-US" sz="1200" dirty="0">
                <a:solidFill>
                  <a:srgbClr val="FF0000"/>
                </a:solidFill>
              </a:rPr>
              <a:t>Northern Dynasties</a:t>
            </a:r>
          </a:p>
        </p:txBody>
      </p:sp>
    </p:spTree>
    <p:extLst>
      <p:ext uri="{BB962C8B-B14F-4D97-AF65-F5344CB8AC3E}">
        <p14:creationId xmlns:p14="http://schemas.microsoft.com/office/powerpoint/2010/main" val="152270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82734357"/>
              </p:ext>
            </p:extLst>
          </p:nvPr>
        </p:nvGraphicFramePr>
        <p:xfrm>
          <a:off x="9742577" y="141883"/>
          <a:ext cx="2137349" cy="6586080"/>
        </p:xfrm>
        <a:graphic>
          <a:graphicData uri="http://schemas.openxmlformats.org/drawingml/2006/table">
            <a:tbl>
              <a:tblPr firstRow="1" bandRow="1">
                <a:tableStyleId>{F5AB1C69-6EDB-4FF4-983F-18BD219EF322}</a:tableStyleId>
              </a:tblPr>
              <a:tblGrid>
                <a:gridCol w="2137349">
                  <a:extLst>
                    <a:ext uri="{9D8B030D-6E8A-4147-A177-3AD203B41FA5}">
                      <a16:colId xmlns:a16="http://schemas.microsoft.com/office/drawing/2014/main" val="20000"/>
                    </a:ext>
                  </a:extLst>
                </a:gridCol>
              </a:tblGrid>
              <a:tr h="368160">
                <a:tc>
                  <a:txBody>
                    <a:bodyPr/>
                    <a:lstStyle/>
                    <a:p>
                      <a:pPr algn="ctr"/>
                      <a:r>
                        <a:rPr lang="zh-CN" altLang="en-US" sz="1400" dirty="0" smtClean="0">
                          <a:solidFill>
                            <a:schemeClr val="tx1"/>
                          </a:solidFill>
                          <a:latin typeface="Adobe 繁黑體 Std B" pitchFamily="34" charset="-128"/>
                          <a:ea typeface="Adobe 繁黑體 Std B" pitchFamily="34" charset="-128"/>
                        </a:rPr>
                        <a:t>北魏天子</a:t>
                      </a:r>
                      <a:endParaRPr lang="zh-HK" altLang="en-US" sz="1400" dirty="0">
                        <a:solidFill>
                          <a:schemeClr val="tx1"/>
                        </a:solidFill>
                        <a:latin typeface="Adobe 繁黑體 Std B" pitchFamily="34" charset="-128"/>
                        <a:ea typeface="Adobe 繁黑體 Std B" pitchFamily="34" charset="-128"/>
                      </a:endParaRPr>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517261">
                <a:tc>
                  <a:txBody>
                    <a:bodyPr/>
                    <a:lstStyle/>
                    <a:p>
                      <a:pPr marL="0" indent="0" algn="ctr">
                        <a:buNone/>
                      </a:pPr>
                      <a:r>
                        <a:rPr lang="en-US" altLang="zh-CN" sz="1400" dirty="0" smtClean="0"/>
                        <a:t>1. </a:t>
                      </a:r>
                      <a:r>
                        <a:rPr lang="zh-CN" altLang="en-US" sz="1400" dirty="0" smtClean="0"/>
                        <a:t>道武帝</a:t>
                      </a:r>
                      <a:endParaRPr lang="en-US" altLang="zh-CN" sz="1400" dirty="0" smtClean="0"/>
                    </a:p>
                    <a:p>
                      <a:pPr marL="0" indent="0" algn="ctr">
                        <a:buNone/>
                      </a:pPr>
                      <a:r>
                        <a:rPr lang="en-US" altLang="zh-HK" sz="1400" dirty="0" smtClean="0"/>
                        <a:t>386</a:t>
                      </a:r>
                      <a:r>
                        <a:rPr lang="en-US" altLang="zh-CN" sz="1400" dirty="0" smtClean="0"/>
                        <a:t>-409</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517261">
                <a:tc>
                  <a:txBody>
                    <a:bodyPr/>
                    <a:lstStyle/>
                    <a:p>
                      <a:pPr algn="ctr"/>
                      <a:r>
                        <a:rPr lang="en-US" altLang="zh-CN" sz="1400" dirty="0" smtClean="0"/>
                        <a:t>2. </a:t>
                      </a:r>
                      <a:r>
                        <a:rPr lang="zh-CN" altLang="en-US" sz="1400" dirty="0" smtClean="0"/>
                        <a:t>明元帝</a:t>
                      </a:r>
                      <a:endParaRPr lang="en-US" altLang="zh-CN" sz="1400" dirty="0" smtClean="0"/>
                    </a:p>
                    <a:p>
                      <a:pPr algn="ctr"/>
                      <a:r>
                        <a:rPr lang="en-US" altLang="zh-HK" sz="1400" dirty="0" smtClean="0"/>
                        <a:t>409</a:t>
                      </a:r>
                      <a:r>
                        <a:rPr lang="en-US" altLang="zh-CN" sz="1400" dirty="0" smtClean="0"/>
                        <a:t>-423</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17261">
                <a:tc>
                  <a:txBody>
                    <a:bodyPr/>
                    <a:lstStyle/>
                    <a:p>
                      <a:pPr algn="ctr"/>
                      <a:r>
                        <a:rPr lang="en-US" altLang="zh-HK" sz="1400" dirty="0" smtClean="0"/>
                        <a:t>3.</a:t>
                      </a:r>
                      <a:r>
                        <a:rPr lang="en-US" altLang="zh-HK" sz="1400" baseline="0" dirty="0" smtClean="0"/>
                        <a:t> </a:t>
                      </a:r>
                      <a:r>
                        <a:rPr lang="zh-CN" altLang="en-US" sz="1400" baseline="0" dirty="0" smtClean="0"/>
                        <a:t>太武帝</a:t>
                      </a:r>
                      <a:endParaRPr lang="en-US" altLang="zh-CN" sz="1400" baseline="0" dirty="0" smtClean="0"/>
                    </a:p>
                    <a:p>
                      <a:pPr algn="ctr"/>
                      <a:r>
                        <a:rPr lang="en-US" altLang="zh-HK" sz="1400" baseline="0" dirty="0" smtClean="0"/>
                        <a:t>423</a:t>
                      </a:r>
                      <a:r>
                        <a:rPr lang="en-US" altLang="zh-CN" sz="1400" baseline="0" dirty="0" smtClean="0"/>
                        <a:t>-452</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40000"/>
                        <a:lumOff val="60000"/>
                      </a:schemeClr>
                    </a:solidFill>
                  </a:tcPr>
                </a:tc>
                <a:extLst>
                  <a:ext uri="{0D108BD9-81ED-4DB2-BD59-A6C34878D82A}">
                    <a16:rowId xmlns:a16="http://schemas.microsoft.com/office/drawing/2014/main" val="10003"/>
                  </a:ext>
                </a:extLst>
              </a:tr>
              <a:tr h="517261">
                <a:tc>
                  <a:txBody>
                    <a:bodyPr/>
                    <a:lstStyle/>
                    <a:p>
                      <a:pPr algn="ctr"/>
                      <a:r>
                        <a:rPr lang="en-US" altLang="zh-HK" sz="1400" dirty="0" smtClean="0"/>
                        <a:t>4.</a:t>
                      </a:r>
                      <a:r>
                        <a:rPr lang="en-US" altLang="zh-HK" sz="1400" baseline="0" dirty="0" smtClean="0"/>
                        <a:t> </a:t>
                      </a:r>
                      <a:r>
                        <a:rPr lang="zh-CN" altLang="en-US" sz="1400" baseline="0" dirty="0" smtClean="0"/>
                        <a:t>文成帝</a:t>
                      </a:r>
                      <a:r>
                        <a:rPr lang="en-US" altLang="zh-CN" sz="1400" baseline="0" dirty="0" smtClean="0"/>
                        <a:t/>
                      </a:r>
                      <a:br>
                        <a:rPr lang="en-US" altLang="zh-CN" sz="1400" baseline="0" dirty="0" smtClean="0"/>
                      </a:br>
                      <a:r>
                        <a:rPr lang="en-US" altLang="zh-CN" sz="1400" baseline="0" dirty="0" smtClean="0"/>
                        <a:t>452-465</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4"/>
                  </a:ext>
                </a:extLst>
              </a:tr>
              <a:tr h="517261">
                <a:tc>
                  <a:txBody>
                    <a:bodyPr/>
                    <a:lstStyle/>
                    <a:p>
                      <a:pPr algn="ctr"/>
                      <a:r>
                        <a:rPr lang="en-US" altLang="zh-HK" sz="1400" dirty="0" smtClean="0"/>
                        <a:t>5.</a:t>
                      </a:r>
                      <a:r>
                        <a:rPr lang="en-US" altLang="zh-HK" sz="1400" baseline="0" dirty="0" smtClean="0"/>
                        <a:t> </a:t>
                      </a:r>
                      <a:r>
                        <a:rPr lang="zh-CN" altLang="en-US" sz="1400" baseline="0" dirty="0" smtClean="0"/>
                        <a:t>獻文帝</a:t>
                      </a:r>
                      <a:endParaRPr lang="en-US" altLang="zh-CN" sz="1400" baseline="0" dirty="0" smtClean="0"/>
                    </a:p>
                    <a:p>
                      <a:pPr algn="ctr"/>
                      <a:r>
                        <a:rPr lang="en-US" altLang="zh-HK" sz="1400" baseline="0" dirty="0" smtClean="0"/>
                        <a:t>465</a:t>
                      </a:r>
                      <a:r>
                        <a:rPr lang="en-US" altLang="zh-CN" sz="1400" baseline="0" dirty="0" smtClean="0"/>
                        <a:t>-471</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5"/>
                  </a:ext>
                </a:extLst>
              </a:tr>
              <a:tr h="517261">
                <a:tc>
                  <a:txBody>
                    <a:bodyPr/>
                    <a:lstStyle/>
                    <a:p>
                      <a:pPr algn="ctr"/>
                      <a:r>
                        <a:rPr lang="en-US" altLang="zh-HK" sz="1400" dirty="0" smtClean="0"/>
                        <a:t>6. </a:t>
                      </a:r>
                      <a:r>
                        <a:rPr lang="zh-CN" altLang="en-US" sz="1400" dirty="0" smtClean="0"/>
                        <a:t>孝文帝</a:t>
                      </a:r>
                      <a:endParaRPr lang="en-US" altLang="zh-CN" sz="1400" dirty="0" smtClean="0"/>
                    </a:p>
                    <a:p>
                      <a:pPr algn="ctr"/>
                      <a:r>
                        <a:rPr lang="en-US" altLang="zh-HK" sz="1400" dirty="0" smtClean="0"/>
                        <a:t>471</a:t>
                      </a:r>
                      <a:r>
                        <a:rPr lang="en-US" altLang="zh-CN" sz="1400" dirty="0" smtClean="0"/>
                        <a:t>-499</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extLst>
                  <a:ext uri="{0D108BD9-81ED-4DB2-BD59-A6C34878D82A}">
                    <a16:rowId xmlns:a16="http://schemas.microsoft.com/office/drawing/2014/main" val="10006"/>
                  </a:ext>
                </a:extLst>
              </a:tr>
              <a:tr h="517261">
                <a:tc>
                  <a:txBody>
                    <a:bodyPr/>
                    <a:lstStyle/>
                    <a:p>
                      <a:pPr algn="ctr"/>
                      <a:r>
                        <a:rPr lang="en-US" altLang="zh-HK" sz="1400" dirty="0" smtClean="0"/>
                        <a:t>7. </a:t>
                      </a:r>
                      <a:r>
                        <a:rPr lang="zh-CN" altLang="en-US" sz="1400" dirty="0" smtClean="0"/>
                        <a:t>宣武帝</a:t>
                      </a:r>
                      <a:endParaRPr lang="en-US" altLang="zh-CN" sz="1400" dirty="0" smtClean="0"/>
                    </a:p>
                    <a:p>
                      <a:pPr algn="ctr"/>
                      <a:r>
                        <a:rPr lang="en-US" altLang="zh-HK" sz="1400" dirty="0" smtClean="0"/>
                        <a:t>499</a:t>
                      </a:r>
                      <a:r>
                        <a:rPr lang="en-US" altLang="zh-CN" sz="1400" dirty="0" smtClean="0"/>
                        <a:t>-515</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7"/>
                  </a:ext>
                </a:extLst>
              </a:tr>
              <a:tr h="517261">
                <a:tc>
                  <a:txBody>
                    <a:bodyPr/>
                    <a:lstStyle/>
                    <a:p>
                      <a:pPr algn="ctr"/>
                      <a:r>
                        <a:rPr lang="en-US" altLang="zh-HK" sz="1400" dirty="0" smtClean="0"/>
                        <a:t>8. </a:t>
                      </a:r>
                      <a:r>
                        <a:rPr lang="zh-CN" altLang="en-US" sz="1400" dirty="0" smtClean="0"/>
                        <a:t>孝明帝</a:t>
                      </a:r>
                      <a:endParaRPr lang="en-US" altLang="zh-CN" sz="1400" dirty="0" smtClean="0"/>
                    </a:p>
                    <a:p>
                      <a:pPr algn="ctr"/>
                      <a:r>
                        <a:rPr lang="en-US" altLang="zh-HK" sz="1400" dirty="0" smtClean="0"/>
                        <a:t>515</a:t>
                      </a:r>
                      <a:r>
                        <a:rPr lang="en-US" altLang="zh-CN" sz="1400" dirty="0" smtClean="0"/>
                        <a:t>-528</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8"/>
                  </a:ext>
                </a:extLst>
              </a:tr>
              <a:tr h="517261">
                <a:tc>
                  <a:txBody>
                    <a:bodyPr/>
                    <a:lstStyle/>
                    <a:p>
                      <a:pPr algn="ctr"/>
                      <a:r>
                        <a:rPr lang="en-US" altLang="zh-HK" sz="1400" dirty="0" smtClean="0"/>
                        <a:t>9. </a:t>
                      </a:r>
                      <a:r>
                        <a:rPr lang="zh-CN" altLang="en-US" sz="1400" dirty="0" smtClean="0"/>
                        <a:t>孝莊帝</a:t>
                      </a:r>
                      <a:endParaRPr lang="en-US" altLang="zh-CN" sz="1400" dirty="0" smtClean="0"/>
                    </a:p>
                    <a:p>
                      <a:pPr algn="ctr"/>
                      <a:r>
                        <a:rPr lang="en-US" altLang="zh-HK" sz="1400" dirty="0" smtClean="0"/>
                        <a:t>528</a:t>
                      </a:r>
                      <a:r>
                        <a:rPr lang="en-US" altLang="zh-CN" sz="1400" dirty="0" smtClean="0"/>
                        <a:t>-530</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9"/>
                  </a:ext>
                </a:extLst>
              </a:tr>
              <a:tr h="517261">
                <a:tc>
                  <a:txBody>
                    <a:bodyPr/>
                    <a:lstStyle/>
                    <a:p>
                      <a:pPr algn="ctr"/>
                      <a:r>
                        <a:rPr lang="en-US" altLang="zh-HK" sz="1400" dirty="0" smtClean="0"/>
                        <a:t>10. </a:t>
                      </a:r>
                      <a:r>
                        <a:rPr lang="zh-CN" altLang="en-US" sz="1400" dirty="0" smtClean="0"/>
                        <a:t>節閔帝</a:t>
                      </a:r>
                      <a:endParaRPr lang="en-US" altLang="zh-CN" sz="1400" dirty="0" smtClean="0"/>
                    </a:p>
                    <a:p>
                      <a:pPr algn="ctr"/>
                      <a:r>
                        <a:rPr lang="en-US" altLang="zh-HK" sz="1400" dirty="0" smtClean="0"/>
                        <a:t>531</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0"/>
                  </a:ext>
                </a:extLst>
              </a:tr>
              <a:tr h="517261">
                <a:tc>
                  <a:txBody>
                    <a:bodyPr/>
                    <a:lstStyle/>
                    <a:p>
                      <a:pPr algn="ctr"/>
                      <a:r>
                        <a:rPr lang="en-US" altLang="zh-HK" sz="1400" dirty="0" smtClean="0"/>
                        <a:t>11. </a:t>
                      </a:r>
                      <a:r>
                        <a:rPr lang="zh-CN" altLang="en-US" sz="1400" dirty="0" smtClean="0"/>
                        <a:t>廢帝</a:t>
                      </a:r>
                      <a:endParaRPr lang="en-US" altLang="zh-CN" sz="1400" dirty="0" smtClean="0"/>
                    </a:p>
                    <a:p>
                      <a:pPr algn="ctr"/>
                      <a:r>
                        <a:rPr lang="en-US" altLang="zh-CN" sz="1400" dirty="0" smtClean="0"/>
                        <a:t>531-532</a:t>
                      </a:r>
                      <a:endParaRPr lang="zh-CN" altLang="en-US" sz="1400" dirty="0" smtClean="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1"/>
                  </a:ext>
                </a:extLst>
              </a:tr>
              <a:tr h="517261">
                <a:tc>
                  <a:txBody>
                    <a:bodyPr/>
                    <a:lstStyle/>
                    <a:p>
                      <a:pPr algn="ctr"/>
                      <a:r>
                        <a:rPr lang="en-US" altLang="zh-CN" sz="1400" dirty="0" smtClean="0"/>
                        <a:t>12. </a:t>
                      </a:r>
                      <a:r>
                        <a:rPr lang="zh-CN" altLang="en-US" sz="1400" dirty="0" smtClean="0"/>
                        <a:t>孝武帝</a:t>
                      </a:r>
                      <a:endParaRPr lang="en-US" altLang="zh-CN" sz="1400" dirty="0" smtClean="0"/>
                    </a:p>
                    <a:p>
                      <a:pPr algn="ctr"/>
                      <a:r>
                        <a:rPr lang="en-US" altLang="zh-HK" sz="1400" dirty="0" smtClean="0"/>
                        <a:t>532</a:t>
                      </a:r>
                      <a:r>
                        <a:rPr lang="en-US" altLang="zh-CN" sz="1400" dirty="0" smtClean="0"/>
                        <a:t>-534</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2"/>
                  </a:ext>
                </a:extLst>
              </a:tr>
            </a:tbl>
          </a:graphicData>
        </a:graphic>
      </p:graphicFrame>
      <p:grpSp>
        <p:nvGrpSpPr>
          <p:cNvPr id="11" name="群組 10"/>
          <p:cNvGrpSpPr/>
          <p:nvPr/>
        </p:nvGrpSpPr>
        <p:grpSpPr>
          <a:xfrm>
            <a:off x="2854473" y="1179399"/>
            <a:ext cx="6807786" cy="4900693"/>
            <a:chOff x="2920993" y="86710"/>
            <a:chExt cx="6807786" cy="4900693"/>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3" y="86710"/>
              <a:ext cx="6807786" cy="490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27014" y="1277815"/>
              <a:ext cx="1040772" cy="584775"/>
            </a:xfrm>
            <a:prstGeom prst="rect">
              <a:avLst/>
            </a:prstGeom>
            <a:noFill/>
          </p:spPr>
          <p:txBody>
            <a:bodyPr wrap="square" rtlCol="0">
              <a:spAutoFit/>
            </a:bodyPr>
            <a:lstStyle/>
            <a:p>
              <a:r>
                <a:rPr lang="zh-CN" altLang="en-US" sz="3200" dirty="0" smtClean="0">
                  <a:latin typeface="华文隶书" panose="02010800040101010101" pitchFamily="2" charset="-122"/>
                  <a:ea typeface="华文隶书" panose="02010800040101010101" pitchFamily="2" charset="-122"/>
                </a:rPr>
                <a:t>北魏</a:t>
              </a:r>
              <a:endParaRPr lang="en-US" sz="3200" dirty="0">
                <a:latin typeface="华文隶书" panose="02010800040101010101" pitchFamily="2" charset="-122"/>
                <a:ea typeface="华文隶书" panose="02010800040101010101" pitchFamily="2" charset="-122"/>
              </a:endParaRPr>
            </a:p>
          </p:txBody>
        </p:sp>
        <p:sp>
          <p:nvSpPr>
            <p:cNvPr id="6" name="TextBox 5"/>
            <p:cNvSpPr txBox="1"/>
            <p:nvPr/>
          </p:nvSpPr>
          <p:spPr>
            <a:xfrm>
              <a:off x="6519194" y="4231199"/>
              <a:ext cx="1040772" cy="584775"/>
            </a:xfrm>
            <a:prstGeom prst="rect">
              <a:avLst/>
            </a:prstGeom>
            <a:noFill/>
          </p:spPr>
          <p:txBody>
            <a:bodyPr wrap="square" rtlCol="0">
              <a:spAutoFit/>
            </a:bodyPr>
            <a:lstStyle/>
            <a:p>
              <a:r>
                <a:rPr lang="zh-CN" altLang="en-US" sz="3200" dirty="0" smtClean="0">
                  <a:latin typeface="隶书" panose="02010509060101010101" pitchFamily="49" charset="-122"/>
                  <a:ea typeface="隶书" panose="02010509060101010101" pitchFamily="49" charset="-122"/>
                </a:rPr>
                <a:t>齊</a:t>
              </a:r>
              <a:endParaRPr lang="en-US" sz="3200" dirty="0">
                <a:latin typeface="隶书" panose="02010509060101010101" pitchFamily="49" charset="-122"/>
                <a:ea typeface="隶书" panose="02010509060101010101" pitchFamily="49" charset="-122"/>
              </a:endParaRPr>
            </a:p>
          </p:txBody>
        </p:sp>
        <p:sp>
          <p:nvSpPr>
            <p:cNvPr id="7" name="Rectangle 6"/>
            <p:cNvSpPr/>
            <p:nvPr/>
          </p:nvSpPr>
          <p:spPr>
            <a:xfrm>
              <a:off x="7250337" y="1743155"/>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99226" y="3146656"/>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43566" y="1385535"/>
              <a:ext cx="817986" cy="369332"/>
            </a:xfrm>
            <a:prstGeom prst="rect">
              <a:avLst/>
            </a:prstGeom>
            <a:noFill/>
          </p:spPr>
          <p:txBody>
            <a:bodyPr wrap="square" rtlCol="0">
              <a:spAutoFit/>
            </a:bodyPr>
            <a:lstStyle/>
            <a:p>
              <a:r>
                <a:rPr lang="zh-CN" altLang="en-US" dirty="0" smtClean="0"/>
                <a:t>平城</a:t>
              </a:r>
              <a:endParaRPr lang="en-US" dirty="0"/>
            </a:p>
          </p:txBody>
        </p:sp>
        <p:sp>
          <p:nvSpPr>
            <p:cNvPr id="10" name="TextBox 9"/>
            <p:cNvSpPr txBox="1"/>
            <p:nvPr/>
          </p:nvSpPr>
          <p:spPr>
            <a:xfrm>
              <a:off x="7301448" y="3081424"/>
              <a:ext cx="928692" cy="369332"/>
            </a:xfrm>
            <a:prstGeom prst="rect">
              <a:avLst/>
            </a:prstGeom>
            <a:noFill/>
          </p:spPr>
          <p:txBody>
            <a:bodyPr wrap="square" rtlCol="0">
              <a:spAutoFit/>
            </a:bodyPr>
            <a:lstStyle/>
            <a:p>
              <a:r>
                <a:rPr lang="zh-CN" altLang="en-US" dirty="0" smtClean="0"/>
                <a:t>洛陽</a:t>
              </a:r>
              <a:endParaRPr lang="en-US" dirty="0"/>
            </a:p>
          </p:txBody>
        </p:sp>
        <p:sp>
          <p:nvSpPr>
            <p:cNvPr id="12" name="Freeform 11"/>
            <p:cNvSpPr/>
            <p:nvPr/>
          </p:nvSpPr>
          <p:spPr>
            <a:xfrm>
              <a:off x="7250337" y="1862590"/>
              <a:ext cx="48008" cy="1218835"/>
            </a:xfrm>
            <a:custGeom>
              <a:avLst/>
              <a:gdLst>
                <a:gd name="connsiteX0" fmla="*/ 48127 w 48127"/>
                <a:gd name="connsiteY0" fmla="*/ 0 h 1094874"/>
                <a:gd name="connsiteX1" fmla="*/ 12032 w 48127"/>
                <a:gd name="connsiteY1" fmla="*/ 156411 h 1094874"/>
                <a:gd name="connsiteX2" fmla="*/ 0 w 48127"/>
                <a:gd name="connsiteY2" fmla="*/ 288758 h 1094874"/>
                <a:gd name="connsiteX3" fmla="*/ 0 w 48127"/>
                <a:gd name="connsiteY3" fmla="*/ 469232 h 1094874"/>
                <a:gd name="connsiteX4" fmla="*/ 12032 w 48127"/>
                <a:gd name="connsiteY4" fmla="*/ 673769 h 1094874"/>
                <a:gd name="connsiteX5" fmla="*/ 12032 w 48127"/>
                <a:gd name="connsiteY5" fmla="*/ 890337 h 1094874"/>
                <a:gd name="connsiteX6" fmla="*/ 36095 w 48127"/>
                <a:gd name="connsiteY6" fmla="*/ 1094874 h 1094874"/>
                <a:gd name="connsiteX7" fmla="*/ 36095 w 48127"/>
                <a:gd name="connsiteY7" fmla="*/ 1094874 h 109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27" h="1094874">
                  <a:moveTo>
                    <a:pt x="48127" y="0"/>
                  </a:moveTo>
                  <a:cubicBezTo>
                    <a:pt x="34090" y="54142"/>
                    <a:pt x="20053" y="108285"/>
                    <a:pt x="12032" y="156411"/>
                  </a:cubicBezTo>
                  <a:cubicBezTo>
                    <a:pt x="4011" y="204537"/>
                    <a:pt x="2005" y="236621"/>
                    <a:pt x="0" y="288758"/>
                  </a:cubicBezTo>
                  <a:cubicBezTo>
                    <a:pt x="-2005" y="340895"/>
                    <a:pt x="-2005" y="405064"/>
                    <a:pt x="0" y="469232"/>
                  </a:cubicBezTo>
                  <a:cubicBezTo>
                    <a:pt x="2005" y="533400"/>
                    <a:pt x="10027" y="603585"/>
                    <a:pt x="12032" y="673769"/>
                  </a:cubicBezTo>
                  <a:cubicBezTo>
                    <a:pt x="14037" y="743953"/>
                    <a:pt x="8022" y="820153"/>
                    <a:pt x="12032" y="890337"/>
                  </a:cubicBezTo>
                  <a:cubicBezTo>
                    <a:pt x="16042" y="960521"/>
                    <a:pt x="36095" y="1094874"/>
                    <a:pt x="36095" y="1094874"/>
                  </a:cubicBezTo>
                  <a:lnTo>
                    <a:pt x="36095" y="1094874"/>
                  </a:lnTo>
                </a:path>
              </a:pathLst>
            </a:custGeom>
            <a:noFill/>
            <a:ln w="571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16033" y="276726"/>
            <a:ext cx="2704961" cy="1477328"/>
          </a:xfrm>
          <a:prstGeom prst="rect">
            <a:avLst/>
          </a:prstGeom>
          <a:noFill/>
        </p:spPr>
        <p:txBody>
          <a:bodyPr wrap="square" rtlCol="0">
            <a:spAutoFit/>
          </a:bodyPr>
          <a:lstStyle/>
          <a:p>
            <a:r>
              <a:rPr lang="zh-CN" altLang="en-US" dirty="0" smtClean="0"/>
              <a:t>公元</a:t>
            </a:r>
            <a:r>
              <a:rPr lang="en-US" altLang="zh-CN" dirty="0" smtClean="0"/>
              <a:t>493</a:t>
            </a:r>
            <a:r>
              <a:rPr lang="zh-CN" altLang="en-US" dirty="0" smtClean="0"/>
              <a:t>年，北魏孝文帝從平城（今山西大同）遷都洛陽。同學請利用提供的詞語，完成以下平城與洛陽的比較表。</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456221953"/>
              </p:ext>
            </p:extLst>
          </p:nvPr>
        </p:nvGraphicFramePr>
        <p:xfrm>
          <a:off x="71345" y="1968327"/>
          <a:ext cx="2965779" cy="1854200"/>
        </p:xfrm>
        <a:graphic>
          <a:graphicData uri="http://schemas.openxmlformats.org/drawingml/2006/table">
            <a:tbl>
              <a:tblPr firstRow="1" bandRow="1">
                <a:tableStyleId>{7DF18680-E054-41AD-8BC1-D1AEF772440D}</a:tableStyleId>
              </a:tblPr>
              <a:tblGrid>
                <a:gridCol w="988593">
                  <a:extLst>
                    <a:ext uri="{9D8B030D-6E8A-4147-A177-3AD203B41FA5}">
                      <a16:colId xmlns:a16="http://schemas.microsoft.com/office/drawing/2014/main" val="20000"/>
                    </a:ext>
                  </a:extLst>
                </a:gridCol>
                <a:gridCol w="988593">
                  <a:extLst>
                    <a:ext uri="{9D8B030D-6E8A-4147-A177-3AD203B41FA5}">
                      <a16:colId xmlns:a16="http://schemas.microsoft.com/office/drawing/2014/main" val="20001"/>
                    </a:ext>
                  </a:extLst>
                </a:gridCol>
                <a:gridCol w="988593">
                  <a:extLst>
                    <a:ext uri="{9D8B030D-6E8A-4147-A177-3AD203B41FA5}">
                      <a16:colId xmlns:a16="http://schemas.microsoft.com/office/drawing/2014/main" val="20002"/>
                    </a:ext>
                  </a:extLst>
                </a:gridCol>
              </a:tblGrid>
              <a:tr h="370840">
                <a:tc>
                  <a:txBody>
                    <a:bodyPr/>
                    <a:lstStyle/>
                    <a:p>
                      <a:pPr algn="ctr"/>
                      <a:endParaRPr lang="en-US" dirty="0"/>
                    </a:p>
                  </a:txBody>
                  <a:tcPr marL="91214" marR="91214"/>
                </a:tc>
                <a:tc>
                  <a:txBody>
                    <a:bodyPr/>
                    <a:lstStyle/>
                    <a:p>
                      <a:pPr algn="ctr"/>
                      <a:r>
                        <a:rPr lang="zh-CN" altLang="en-US" dirty="0" smtClean="0"/>
                        <a:t>平城</a:t>
                      </a:r>
                      <a:endParaRPr lang="en-US" dirty="0"/>
                    </a:p>
                  </a:txBody>
                  <a:tcPr marL="91214" marR="91214"/>
                </a:tc>
                <a:tc>
                  <a:txBody>
                    <a:bodyPr/>
                    <a:lstStyle/>
                    <a:p>
                      <a:pPr algn="ctr"/>
                      <a:r>
                        <a:rPr lang="zh-CN" altLang="en-US" dirty="0" smtClean="0"/>
                        <a:t>洛陽</a:t>
                      </a:r>
                      <a:endParaRPr lang="en-US" dirty="0"/>
                    </a:p>
                  </a:txBody>
                  <a:tcPr marL="91214" marR="91214"/>
                </a:tc>
                <a:extLst>
                  <a:ext uri="{0D108BD9-81ED-4DB2-BD59-A6C34878D82A}">
                    <a16:rowId xmlns:a16="http://schemas.microsoft.com/office/drawing/2014/main" val="10000"/>
                  </a:ext>
                </a:extLst>
              </a:tr>
              <a:tr h="370840">
                <a:tc>
                  <a:txBody>
                    <a:bodyPr/>
                    <a:lstStyle/>
                    <a:p>
                      <a:pPr algn="ctr"/>
                      <a:r>
                        <a:rPr lang="zh-CN" altLang="en-US" b="1" dirty="0" smtClean="0"/>
                        <a:t>溫度</a:t>
                      </a:r>
                      <a:endParaRPr lang="en-US" b="1" dirty="0"/>
                    </a:p>
                  </a:txBody>
                  <a:tcPr marL="91214" marR="91214"/>
                </a:tc>
                <a:tc>
                  <a:txBody>
                    <a:bodyPr/>
                    <a:lstStyle/>
                    <a:p>
                      <a:endParaRPr lang="en-US" dirty="0"/>
                    </a:p>
                  </a:txBody>
                  <a:tcPr marL="91214" marR="91214"/>
                </a:tc>
                <a:tc>
                  <a:txBody>
                    <a:bodyPr/>
                    <a:lstStyle/>
                    <a:p>
                      <a:endParaRPr lang="en-US"/>
                    </a:p>
                  </a:txBody>
                  <a:tcPr marL="91214" marR="91214"/>
                </a:tc>
                <a:extLst>
                  <a:ext uri="{0D108BD9-81ED-4DB2-BD59-A6C34878D82A}">
                    <a16:rowId xmlns:a16="http://schemas.microsoft.com/office/drawing/2014/main" val="10001"/>
                  </a:ext>
                </a:extLst>
              </a:tr>
              <a:tr h="370840">
                <a:tc>
                  <a:txBody>
                    <a:bodyPr/>
                    <a:lstStyle/>
                    <a:p>
                      <a:pPr algn="ctr"/>
                      <a:r>
                        <a:rPr lang="zh-CN" altLang="en-US" b="1" dirty="0" smtClean="0"/>
                        <a:t>土地</a:t>
                      </a:r>
                      <a:endParaRPr lang="en-US" b="1" dirty="0"/>
                    </a:p>
                  </a:txBody>
                  <a:tcPr marL="91214" marR="91214"/>
                </a:tc>
                <a:tc>
                  <a:txBody>
                    <a:bodyPr/>
                    <a:lstStyle/>
                    <a:p>
                      <a:endParaRPr lang="en-US"/>
                    </a:p>
                  </a:txBody>
                  <a:tcPr marL="91214" marR="91214"/>
                </a:tc>
                <a:tc>
                  <a:txBody>
                    <a:bodyPr/>
                    <a:lstStyle/>
                    <a:p>
                      <a:endParaRPr lang="en-US"/>
                    </a:p>
                  </a:txBody>
                  <a:tcPr marL="91214" marR="91214"/>
                </a:tc>
                <a:extLst>
                  <a:ext uri="{0D108BD9-81ED-4DB2-BD59-A6C34878D82A}">
                    <a16:rowId xmlns:a16="http://schemas.microsoft.com/office/drawing/2014/main" val="10002"/>
                  </a:ext>
                </a:extLst>
              </a:tr>
              <a:tr h="370840">
                <a:tc>
                  <a:txBody>
                    <a:bodyPr/>
                    <a:lstStyle/>
                    <a:p>
                      <a:pPr algn="ctr"/>
                      <a:r>
                        <a:rPr lang="zh-CN" altLang="en-US" b="1" dirty="0" smtClean="0"/>
                        <a:t>糧食</a:t>
                      </a:r>
                      <a:endParaRPr lang="en-US" b="1" dirty="0"/>
                    </a:p>
                  </a:txBody>
                  <a:tcPr marL="91214" marR="91214"/>
                </a:tc>
                <a:tc>
                  <a:txBody>
                    <a:bodyPr/>
                    <a:lstStyle/>
                    <a:p>
                      <a:endParaRPr lang="en-US" dirty="0"/>
                    </a:p>
                  </a:txBody>
                  <a:tcPr marL="91214" marR="91214"/>
                </a:tc>
                <a:tc>
                  <a:txBody>
                    <a:bodyPr/>
                    <a:lstStyle/>
                    <a:p>
                      <a:endParaRPr lang="en-US" dirty="0"/>
                    </a:p>
                  </a:txBody>
                  <a:tcPr marL="91214" marR="91214"/>
                </a:tc>
                <a:extLst>
                  <a:ext uri="{0D108BD9-81ED-4DB2-BD59-A6C34878D82A}">
                    <a16:rowId xmlns:a16="http://schemas.microsoft.com/office/drawing/2014/main" val="10003"/>
                  </a:ext>
                </a:extLst>
              </a:tr>
              <a:tr h="370840">
                <a:tc>
                  <a:txBody>
                    <a:bodyPr/>
                    <a:lstStyle/>
                    <a:p>
                      <a:pPr algn="ctr"/>
                      <a:r>
                        <a:rPr lang="zh-CN" altLang="en-US" b="1" dirty="0" smtClean="0"/>
                        <a:t>交通</a:t>
                      </a:r>
                      <a:endParaRPr lang="en-US" b="1" dirty="0"/>
                    </a:p>
                  </a:txBody>
                  <a:tcPr marL="91214" marR="91214"/>
                </a:tc>
                <a:tc>
                  <a:txBody>
                    <a:bodyPr/>
                    <a:lstStyle/>
                    <a:p>
                      <a:endParaRPr lang="en-US" dirty="0"/>
                    </a:p>
                  </a:txBody>
                  <a:tcPr marL="91214" marR="91214"/>
                </a:tc>
                <a:tc>
                  <a:txBody>
                    <a:bodyPr/>
                    <a:lstStyle/>
                    <a:p>
                      <a:endParaRPr lang="en-US" dirty="0"/>
                    </a:p>
                  </a:txBody>
                  <a:tcPr marL="91214" marR="91214"/>
                </a:tc>
                <a:extLst>
                  <a:ext uri="{0D108BD9-81ED-4DB2-BD59-A6C34878D82A}">
                    <a16:rowId xmlns:a16="http://schemas.microsoft.com/office/drawing/2014/main" val="10004"/>
                  </a:ext>
                </a:extLst>
              </a:tr>
            </a:tbl>
          </a:graphicData>
        </a:graphic>
      </p:graphicFrame>
      <p:sp>
        <p:nvSpPr>
          <p:cNvPr id="15" name="TextBox 14"/>
          <p:cNvSpPr txBox="1"/>
          <p:nvPr/>
        </p:nvSpPr>
        <p:spPr>
          <a:xfrm>
            <a:off x="702105" y="5025553"/>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溫暖</a:t>
            </a:r>
            <a:endParaRPr lang="en-US" dirty="0"/>
          </a:p>
        </p:txBody>
      </p:sp>
      <p:sp>
        <p:nvSpPr>
          <p:cNvPr id="16" name="TextBox 15"/>
          <p:cNvSpPr txBox="1"/>
          <p:nvPr/>
        </p:nvSpPr>
        <p:spPr>
          <a:xfrm>
            <a:off x="1620244" y="6003576"/>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寒冷</a:t>
            </a:r>
            <a:endParaRPr lang="en-US" dirty="0"/>
          </a:p>
        </p:txBody>
      </p:sp>
      <p:sp>
        <p:nvSpPr>
          <p:cNvPr id="17" name="TextBox 16"/>
          <p:cNvSpPr txBox="1"/>
          <p:nvPr/>
        </p:nvSpPr>
        <p:spPr>
          <a:xfrm>
            <a:off x="822124" y="5526505"/>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肥沃</a:t>
            </a:r>
            <a:endParaRPr lang="en-US" dirty="0"/>
          </a:p>
        </p:txBody>
      </p:sp>
      <p:sp>
        <p:nvSpPr>
          <p:cNvPr id="18" name="TextBox 17"/>
          <p:cNvSpPr txBox="1"/>
          <p:nvPr/>
        </p:nvSpPr>
        <p:spPr>
          <a:xfrm>
            <a:off x="1700257" y="4495041"/>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貧瘠</a:t>
            </a:r>
            <a:endParaRPr lang="en-US" dirty="0"/>
          </a:p>
        </p:txBody>
      </p:sp>
      <p:sp>
        <p:nvSpPr>
          <p:cNvPr id="19" name="TextBox 18"/>
          <p:cNvSpPr txBox="1"/>
          <p:nvPr/>
        </p:nvSpPr>
        <p:spPr>
          <a:xfrm>
            <a:off x="1632247" y="4987402"/>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短缺</a:t>
            </a:r>
            <a:endParaRPr lang="en-US" dirty="0"/>
          </a:p>
        </p:txBody>
      </p:sp>
      <p:sp>
        <p:nvSpPr>
          <p:cNvPr id="20" name="TextBox 19"/>
          <p:cNvSpPr txBox="1"/>
          <p:nvPr/>
        </p:nvSpPr>
        <p:spPr>
          <a:xfrm>
            <a:off x="1910290" y="5526505"/>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充足</a:t>
            </a:r>
            <a:endParaRPr lang="en-US" dirty="0"/>
          </a:p>
        </p:txBody>
      </p:sp>
      <p:sp>
        <p:nvSpPr>
          <p:cNvPr id="21" name="TextBox 20"/>
          <p:cNvSpPr txBox="1"/>
          <p:nvPr/>
        </p:nvSpPr>
        <p:spPr>
          <a:xfrm>
            <a:off x="602090" y="6003576"/>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困難</a:t>
            </a:r>
            <a:endParaRPr lang="en-US" dirty="0"/>
          </a:p>
        </p:txBody>
      </p:sp>
      <p:sp>
        <p:nvSpPr>
          <p:cNvPr id="22" name="TextBox 21"/>
          <p:cNvSpPr txBox="1"/>
          <p:nvPr/>
        </p:nvSpPr>
        <p:spPr>
          <a:xfrm>
            <a:off x="702104" y="4523585"/>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方便</a:t>
            </a:r>
            <a:endParaRPr lang="en-US" dirty="0"/>
          </a:p>
        </p:txBody>
      </p:sp>
      <p:sp>
        <p:nvSpPr>
          <p:cNvPr id="23" name="Oval 22"/>
          <p:cNvSpPr/>
          <p:nvPr/>
        </p:nvSpPr>
        <p:spPr>
          <a:xfrm>
            <a:off x="0" y="4030579"/>
            <a:ext cx="3108470" cy="2683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1"/>
          <p:cNvSpPr txBox="1"/>
          <p:nvPr/>
        </p:nvSpPr>
        <p:spPr>
          <a:xfrm>
            <a:off x="2205956" y="3445080"/>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方便</a:t>
            </a:r>
            <a:endParaRPr lang="en-US" dirty="0"/>
          </a:p>
        </p:txBody>
      </p:sp>
      <p:sp>
        <p:nvSpPr>
          <p:cNvPr id="25" name="TextBox 17"/>
          <p:cNvSpPr txBox="1"/>
          <p:nvPr/>
        </p:nvSpPr>
        <p:spPr>
          <a:xfrm>
            <a:off x="1254188" y="2710761"/>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貧瘠</a:t>
            </a:r>
            <a:endParaRPr lang="en-US" dirty="0"/>
          </a:p>
        </p:txBody>
      </p:sp>
      <p:sp>
        <p:nvSpPr>
          <p:cNvPr id="26" name="TextBox 14"/>
          <p:cNvSpPr txBox="1"/>
          <p:nvPr/>
        </p:nvSpPr>
        <p:spPr>
          <a:xfrm>
            <a:off x="2246936" y="2341429"/>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溫暖</a:t>
            </a:r>
            <a:endParaRPr lang="en-US" dirty="0"/>
          </a:p>
        </p:txBody>
      </p:sp>
      <p:sp>
        <p:nvSpPr>
          <p:cNvPr id="27" name="TextBox 18"/>
          <p:cNvSpPr txBox="1"/>
          <p:nvPr/>
        </p:nvSpPr>
        <p:spPr>
          <a:xfrm>
            <a:off x="1235520" y="3102902"/>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短缺</a:t>
            </a:r>
            <a:endParaRPr lang="en-US" dirty="0"/>
          </a:p>
        </p:txBody>
      </p:sp>
      <p:sp>
        <p:nvSpPr>
          <p:cNvPr id="28" name="TextBox 16"/>
          <p:cNvSpPr txBox="1"/>
          <p:nvPr/>
        </p:nvSpPr>
        <p:spPr>
          <a:xfrm>
            <a:off x="2244295" y="2740945"/>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肥沃</a:t>
            </a:r>
            <a:endParaRPr lang="en-US" dirty="0"/>
          </a:p>
        </p:txBody>
      </p:sp>
      <p:sp>
        <p:nvSpPr>
          <p:cNvPr id="29" name="TextBox 19"/>
          <p:cNvSpPr txBox="1"/>
          <p:nvPr/>
        </p:nvSpPr>
        <p:spPr>
          <a:xfrm>
            <a:off x="2226996" y="3110277"/>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充足</a:t>
            </a:r>
            <a:endParaRPr lang="en-US" dirty="0"/>
          </a:p>
        </p:txBody>
      </p:sp>
      <p:sp>
        <p:nvSpPr>
          <p:cNvPr id="30" name="TextBox 20"/>
          <p:cNvSpPr txBox="1"/>
          <p:nvPr/>
        </p:nvSpPr>
        <p:spPr>
          <a:xfrm>
            <a:off x="1250571" y="3478867"/>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困難</a:t>
            </a:r>
            <a:endParaRPr lang="en-US" dirty="0"/>
          </a:p>
        </p:txBody>
      </p:sp>
      <p:sp>
        <p:nvSpPr>
          <p:cNvPr id="31" name="TextBox 15"/>
          <p:cNvSpPr txBox="1"/>
          <p:nvPr/>
        </p:nvSpPr>
        <p:spPr>
          <a:xfrm>
            <a:off x="1250571" y="2341429"/>
            <a:ext cx="732111" cy="369332"/>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dirty="0" smtClean="0"/>
              <a:t>寒冷</a:t>
            </a:r>
            <a:endParaRPr lang="en-US" dirty="0"/>
          </a:p>
        </p:txBody>
      </p:sp>
      <p:sp>
        <p:nvSpPr>
          <p:cNvPr id="35" name="TextBox 1"/>
          <p:cNvSpPr txBox="1"/>
          <p:nvPr/>
        </p:nvSpPr>
        <p:spPr>
          <a:xfrm>
            <a:off x="3133013" y="97254"/>
            <a:ext cx="4767507"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3200" dirty="0">
                <a:latin typeface="微软雅黑" panose="020B0503020204020204" pitchFamily="34" charset="-122"/>
                <a:ea typeface="微软雅黑" panose="020B0503020204020204" pitchFamily="34" charset="-122"/>
              </a:rPr>
              <a:t>四</a:t>
            </a:r>
            <a:r>
              <a:rPr lang="zh-TW" altLang="en-US"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北魏孝文帝漢化措施</a:t>
            </a:r>
            <a:endParaRPr lang="en-US" sz="3200" dirty="0">
              <a:latin typeface="微软雅黑" panose="020B0503020204020204" pitchFamily="34" charset="-122"/>
              <a:ea typeface="微软雅黑" panose="020B0503020204020204" pitchFamily="34" charset="-122"/>
            </a:endParaRPr>
          </a:p>
        </p:txBody>
      </p:sp>
      <p:sp>
        <p:nvSpPr>
          <p:cNvPr id="36" name="TextBox 2"/>
          <p:cNvSpPr txBox="1"/>
          <p:nvPr/>
        </p:nvSpPr>
        <p:spPr>
          <a:xfrm>
            <a:off x="3185319" y="675933"/>
            <a:ext cx="2819400" cy="523220"/>
          </a:xfrm>
          <a:prstGeom prst="rect">
            <a:avLst/>
          </a:prstGeom>
          <a:noFill/>
        </p:spPr>
        <p:txBody>
          <a:bodyPr wrap="square" rtlCol="0">
            <a:spAutoFit/>
          </a:bodyPr>
          <a:lstStyle/>
          <a:p>
            <a:r>
              <a:rPr lang="en-US" altLang="zh-TW" sz="2800" dirty="0" smtClean="0">
                <a:solidFill>
                  <a:schemeClr val="tx2"/>
                </a:solidFill>
              </a:rPr>
              <a:t>1. </a:t>
            </a:r>
            <a:r>
              <a:rPr lang="zh-TW"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遷都洛陽</a:t>
            </a:r>
            <a:endParaRPr lang="zh-TW" altLang="en-US" sz="2800"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Tree>
    <p:extLst>
      <p:ext uri="{BB962C8B-B14F-4D97-AF65-F5344CB8AC3E}">
        <p14:creationId xmlns:p14="http://schemas.microsoft.com/office/powerpoint/2010/main" val="37819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35</a:t>
            </a:fld>
            <a:endParaRPr lang="en-US"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nvPr>
        </p:nvGraphicFramePr>
        <p:xfrm>
          <a:off x="9814719" y="65199"/>
          <a:ext cx="2137349" cy="6736080"/>
        </p:xfrm>
        <a:graphic>
          <a:graphicData uri="http://schemas.openxmlformats.org/drawingml/2006/table">
            <a:tbl>
              <a:tblPr firstRow="1" bandRow="1">
                <a:tableStyleId>{F5AB1C69-6EDB-4FF4-983F-18BD219EF322}</a:tableStyleId>
              </a:tblPr>
              <a:tblGrid>
                <a:gridCol w="2137349">
                  <a:extLst>
                    <a:ext uri="{9D8B030D-6E8A-4147-A177-3AD203B41FA5}">
                      <a16:colId xmlns:a16="http://schemas.microsoft.com/office/drawing/2014/main" val="20000"/>
                    </a:ext>
                  </a:extLst>
                </a:gridCol>
              </a:tblGrid>
              <a:tr h="368160">
                <a:tc>
                  <a:txBody>
                    <a:bodyPr/>
                    <a:lstStyle/>
                    <a:p>
                      <a:pPr algn="ctr"/>
                      <a:r>
                        <a:rPr lang="en-US" altLang="zh-CN" sz="1400" dirty="0">
                          <a:solidFill>
                            <a:schemeClr val="tx1"/>
                          </a:solidFill>
                          <a:latin typeface="Adobe 繁黑體 Std B" pitchFamily="34" charset="-128"/>
                          <a:ea typeface="Adobe 繁黑體 Std B" pitchFamily="34" charset="-128"/>
                        </a:rPr>
                        <a:t>Emperors of the Northern Wei Dynasty</a:t>
                      </a:r>
                      <a:endParaRPr lang="zh-HK" altLang="en-US" sz="1400" dirty="0">
                        <a:solidFill>
                          <a:schemeClr val="tx1"/>
                        </a:solidFill>
                        <a:latin typeface="Adobe 繁黑體 Std B" pitchFamily="34" charset="-128"/>
                        <a:ea typeface="Adobe 繁黑體 Std B" pitchFamily="34" charset="-128"/>
                      </a:endParaRPr>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517261">
                <a:tc>
                  <a:txBody>
                    <a:bodyPr/>
                    <a:lstStyle/>
                    <a:p>
                      <a:pPr marL="0" indent="0" algn="ctr">
                        <a:buNone/>
                      </a:pPr>
                      <a:r>
                        <a:rPr lang="en-US" altLang="zh-CN" sz="1400" dirty="0"/>
                        <a:t>1. Emperor </a:t>
                      </a:r>
                      <a:r>
                        <a:rPr lang="en-US" altLang="zh-CN" sz="1400" dirty="0" err="1"/>
                        <a:t>Daowu</a:t>
                      </a:r>
                      <a:endParaRPr lang="en-US" altLang="zh-CN" sz="1400" dirty="0"/>
                    </a:p>
                    <a:p>
                      <a:pPr marL="0" indent="0" algn="ctr">
                        <a:buNone/>
                      </a:pPr>
                      <a:r>
                        <a:rPr lang="en-US" altLang="zh-HK" sz="1400" dirty="0"/>
                        <a:t>386</a:t>
                      </a:r>
                      <a:r>
                        <a:rPr lang="en-US" altLang="zh-CN" sz="1400" dirty="0"/>
                        <a:t>-409</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517261">
                <a:tc>
                  <a:txBody>
                    <a:bodyPr/>
                    <a:lstStyle/>
                    <a:p>
                      <a:pPr algn="ctr"/>
                      <a:r>
                        <a:rPr lang="en-US" altLang="zh-CN" sz="1400" dirty="0"/>
                        <a:t>2. Emperor </a:t>
                      </a:r>
                      <a:r>
                        <a:rPr lang="en-US" altLang="zh-CN" sz="1400" dirty="0" err="1"/>
                        <a:t>Mingyuan</a:t>
                      </a:r>
                      <a:endParaRPr lang="en-US" altLang="zh-CN" sz="1400" dirty="0"/>
                    </a:p>
                    <a:p>
                      <a:pPr algn="ctr"/>
                      <a:r>
                        <a:rPr lang="en-US" altLang="zh-HK" sz="1400" dirty="0"/>
                        <a:t>409</a:t>
                      </a:r>
                      <a:r>
                        <a:rPr lang="en-US" altLang="zh-CN" sz="1400" dirty="0"/>
                        <a:t>-423</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17261">
                <a:tc>
                  <a:txBody>
                    <a:bodyPr/>
                    <a:lstStyle/>
                    <a:p>
                      <a:pPr algn="ctr"/>
                      <a:r>
                        <a:rPr lang="en-US" altLang="zh-HK" sz="1400" dirty="0"/>
                        <a:t>3.</a:t>
                      </a:r>
                      <a:r>
                        <a:rPr lang="en-US" altLang="zh-HK" sz="1400" baseline="0" dirty="0"/>
                        <a:t> </a:t>
                      </a:r>
                      <a:r>
                        <a:rPr lang="en-US" altLang="zh-CN" sz="1400" baseline="0" dirty="0"/>
                        <a:t>Emperor </a:t>
                      </a:r>
                      <a:r>
                        <a:rPr lang="en-US" altLang="zh-CN" sz="1400" baseline="0" dirty="0" err="1"/>
                        <a:t>Taiwu</a:t>
                      </a:r>
                      <a:endParaRPr lang="en-US" altLang="zh-CN" sz="1400" baseline="0" dirty="0"/>
                    </a:p>
                    <a:p>
                      <a:pPr algn="ctr"/>
                      <a:r>
                        <a:rPr lang="en-US" altLang="zh-HK" sz="1400" baseline="0" dirty="0"/>
                        <a:t>423</a:t>
                      </a:r>
                      <a:r>
                        <a:rPr lang="en-US" altLang="zh-CN" sz="1400" baseline="0" dirty="0"/>
                        <a:t>-452</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40000"/>
                        <a:lumOff val="60000"/>
                      </a:schemeClr>
                    </a:solidFill>
                  </a:tcPr>
                </a:tc>
                <a:extLst>
                  <a:ext uri="{0D108BD9-81ED-4DB2-BD59-A6C34878D82A}">
                    <a16:rowId xmlns:a16="http://schemas.microsoft.com/office/drawing/2014/main" val="10003"/>
                  </a:ext>
                </a:extLst>
              </a:tr>
              <a:tr h="517261">
                <a:tc>
                  <a:txBody>
                    <a:bodyPr/>
                    <a:lstStyle/>
                    <a:p>
                      <a:pPr algn="ctr"/>
                      <a:r>
                        <a:rPr lang="en-US" altLang="zh-HK" sz="1400" dirty="0"/>
                        <a:t>4.</a:t>
                      </a:r>
                      <a:r>
                        <a:rPr lang="en-US" altLang="zh-HK" sz="1400" baseline="0" dirty="0"/>
                        <a:t> Emperor</a:t>
                      </a:r>
                      <a:r>
                        <a:rPr lang="zh-CN" altLang="en-US" sz="1400" baseline="0" dirty="0"/>
                        <a:t> </a:t>
                      </a:r>
                      <a:r>
                        <a:rPr lang="en-US" altLang="zh-CN" sz="1400" baseline="0" dirty="0" err="1"/>
                        <a:t>Wencheng</a:t>
                      </a:r>
                      <a:r>
                        <a:rPr lang="en-US" altLang="zh-CN" sz="1400" baseline="0" dirty="0"/>
                        <a:t/>
                      </a:r>
                      <a:br>
                        <a:rPr lang="en-US" altLang="zh-CN" sz="1400" baseline="0" dirty="0"/>
                      </a:br>
                      <a:r>
                        <a:rPr lang="en-US" altLang="zh-CN" sz="1400" baseline="0" dirty="0"/>
                        <a:t>452-465</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4"/>
                  </a:ext>
                </a:extLst>
              </a:tr>
              <a:tr h="517261">
                <a:tc>
                  <a:txBody>
                    <a:bodyPr/>
                    <a:lstStyle/>
                    <a:p>
                      <a:pPr algn="ctr"/>
                      <a:r>
                        <a:rPr lang="en-US" altLang="zh-HK" sz="1400" dirty="0"/>
                        <a:t>5.</a:t>
                      </a:r>
                      <a:r>
                        <a:rPr lang="en-US" altLang="zh-HK" sz="1400" baseline="0" dirty="0"/>
                        <a:t> Emperor</a:t>
                      </a:r>
                      <a:r>
                        <a:rPr lang="zh-CN" altLang="en-US" sz="1400" baseline="0" dirty="0"/>
                        <a:t> </a:t>
                      </a:r>
                      <a:r>
                        <a:rPr lang="en-US" altLang="zh-CN" sz="1400" baseline="0" dirty="0" err="1"/>
                        <a:t>Xianwen</a:t>
                      </a:r>
                      <a:endParaRPr lang="en-US" altLang="zh-CN" sz="1400" baseline="0" dirty="0"/>
                    </a:p>
                    <a:p>
                      <a:pPr algn="ctr"/>
                      <a:r>
                        <a:rPr lang="en-US" altLang="zh-HK" sz="1400" baseline="0" dirty="0"/>
                        <a:t>465</a:t>
                      </a:r>
                      <a:r>
                        <a:rPr lang="en-US" altLang="zh-CN" sz="1400" baseline="0" dirty="0"/>
                        <a:t>-471</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5"/>
                  </a:ext>
                </a:extLst>
              </a:tr>
              <a:tr h="517261">
                <a:tc>
                  <a:txBody>
                    <a:bodyPr/>
                    <a:lstStyle/>
                    <a:p>
                      <a:pPr algn="ctr"/>
                      <a:r>
                        <a:rPr lang="en-US" altLang="zh-HK" sz="1400" dirty="0"/>
                        <a:t>6. Emperor</a:t>
                      </a:r>
                      <a:r>
                        <a:rPr lang="zh-CN" altLang="en-US" sz="1400" dirty="0"/>
                        <a:t> </a:t>
                      </a:r>
                      <a:r>
                        <a:rPr lang="en-US" altLang="zh-CN" sz="1400" dirty="0"/>
                        <a:t>Xiaowen</a:t>
                      </a:r>
                    </a:p>
                    <a:p>
                      <a:pPr algn="ctr"/>
                      <a:r>
                        <a:rPr lang="en-US" altLang="zh-HK" sz="1400" dirty="0"/>
                        <a:t>471</a:t>
                      </a:r>
                      <a:r>
                        <a:rPr lang="en-US" altLang="zh-CN" sz="1400" dirty="0"/>
                        <a:t>-499</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extLst>
                  <a:ext uri="{0D108BD9-81ED-4DB2-BD59-A6C34878D82A}">
                    <a16:rowId xmlns:a16="http://schemas.microsoft.com/office/drawing/2014/main" val="10006"/>
                  </a:ext>
                </a:extLst>
              </a:tr>
              <a:tr h="517261">
                <a:tc>
                  <a:txBody>
                    <a:bodyPr/>
                    <a:lstStyle/>
                    <a:p>
                      <a:pPr algn="ctr"/>
                      <a:r>
                        <a:rPr lang="en-US" altLang="zh-HK" sz="1400" dirty="0"/>
                        <a:t>7. </a:t>
                      </a:r>
                      <a:r>
                        <a:rPr lang="en-US" altLang="zh-CN" sz="1400" dirty="0"/>
                        <a:t>Emperor Xuanwu</a:t>
                      </a:r>
                    </a:p>
                    <a:p>
                      <a:pPr algn="ctr"/>
                      <a:r>
                        <a:rPr lang="en-US" altLang="zh-HK" sz="1400" dirty="0"/>
                        <a:t>499</a:t>
                      </a:r>
                      <a:r>
                        <a:rPr lang="en-US" altLang="zh-CN" sz="1400" dirty="0"/>
                        <a:t>-515</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7"/>
                  </a:ext>
                </a:extLst>
              </a:tr>
              <a:tr h="517261">
                <a:tc>
                  <a:txBody>
                    <a:bodyPr/>
                    <a:lstStyle/>
                    <a:p>
                      <a:pPr algn="ctr"/>
                      <a:r>
                        <a:rPr lang="en-US" altLang="zh-HK" sz="1400" dirty="0"/>
                        <a:t>8. </a:t>
                      </a:r>
                      <a:r>
                        <a:rPr lang="en-US" altLang="zh-CN" sz="1400" dirty="0"/>
                        <a:t>Emperor </a:t>
                      </a:r>
                      <a:r>
                        <a:rPr lang="en-US" altLang="zh-CN" sz="1400" dirty="0" err="1"/>
                        <a:t>Xiaoming</a:t>
                      </a:r>
                      <a:endParaRPr lang="en-US" altLang="zh-CN" sz="1400" dirty="0"/>
                    </a:p>
                    <a:p>
                      <a:pPr algn="ctr"/>
                      <a:r>
                        <a:rPr lang="en-US" altLang="zh-HK" sz="1400" dirty="0"/>
                        <a:t>515</a:t>
                      </a:r>
                      <a:r>
                        <a:rPr lang="en-US" altLang="zh-CN" sz="1400" dirty="0"/>
                        <a:t>-528</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8"/>
                  </a:ext>
                </a:extLst>
              </a:tr>
              <a:tr h="517261">
                <a:tc>
                  <a:txBody>
                    <a:bodyPr/>
                    <a:lstStyle/>
                    <a:p>
                      <a:pPr algn="ctr"/>
                      <a:r>
                        <a:rPr lang="en-US" altLang="zh-HK" sz="1400" dirty="0"/>
                        <a:t>9. </a:t>
                      </a:r>
                      <a:r>
                        <a:rPr lang="en-US" altLang="zh-CN" sz="1400" dirty="0"/>
                        <a:t>Emperor </a:t>
                      </a:r>
                      <a:r>
                        <a:rPr lang="en-US" altLang="zh-CN" sz="1400" dirty="0" err="1"/>
                        <a:t>Xiaozhuang</a:t>
                      </a:r>
                      <a:endParaRPr lang="en-US" altLang="zh-CN" sz="1400" dirty="0"/>
                    </a:p>
                    <a:p>
                      <a:pPr algn="ctr"/>
                      <a:r>
                        <a:rPr lang="en-US" altLang="zh-HK" sz="1400" dirty="0"/>
                        <a:t>528</a:t>
                      </a:r>
                      <a:r>
                        <a:rPr lang="en-US" altLang="zh-CN" sz="1400" dirty="0"/>
                        <a:t>-530</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09"/>
                  </a:ext>
                </a:extLst>
              </a:tr>
              <a:tr h="517261">
                <a:tc>
                  <a:txBody>
                    <a:bodyPr/>
                    <a:lstStyle/>
                    <a:p>
                      <a:pPr algn="ctr"/>
                      <a:r>
                        <a:rPr lang="en-US" altLang="zh-HK" sz="1400" dirty="0"/>
                        <a:t>10. </a:t>
                      </a:r>
                      <a:r>
                        <a:rPr lang="en-US" altLang="zh-CN" sz="1400" dirty="0"/>
                        <a:t>Emperor </a:t>
                      </a:r>
                      <a:r>
                        <a:rPr lang="en-US" altLang="zh-CN" sz="1400" dirty="0" err="1"/>
                        <a:t>Jiemin</a:t>
                      </a:r>
                      <a:endParaRPr lang="en-US" altLang="zh-CN" sz="1400" dirty="0"/>
                    </a:p>
                    <a:p>
                      <a:pPr algn="ctr"/>
                      <a:r>
                        <a:rPr lang="en-US" altLang="zh-HK" sz="1400" dirty="0"/>
                        <a:t>531</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0"/>
                  </a:ext>
                </a:extLst>
              </a:tr>
              <a:tr h="517261">
                <a:tc>
                  <a:txBody>
                    <a:bodyPr/>
                    <a:lstStyle/>
                    <a:p>
                      <a:pPr algn="ctr"/>
                      <a:r>
                        <a:rPr lang="en-US" altLang="zh-HK" sz="1400" dirty="0"/>
                        <a:t>11. </a:t>
                      </a:r>
                      <a:r>
                        <a:rPr lang="en-US" altLang="zh-CN" sz="1400" dirty="0"/>
                        <a:t>Emperor Fei</a:t>
                      </a:r>
                    </a:p>
                    <a:p>
                      <a:pPr algn="ctr"/>
                      <a:r>
                        <a:rPr lang="en-US" altLang="zh-CN" sz="1400" dirty="0"/>
                        <a:t>531-532</a:t>
                      </a:r>
                      <a:endParaRPr lang="zh-CN"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1"/>
                  </a:ext>
                </a:extLst>
              </a:tr>
              <a:tr h="517261">
                <a:tc>
                  <a:txBody>
                    <a:bodyPr/>
                    <a:lstStyle/>
                    <a:p>
                      <a:pPr algn="ctr"/>
                      <a:r>
                        <a:rPr lang="en-US" altLang="zh-CN" sz="1400" dirty="0"/>
                        <a:t>12. Emperor </a:t>
                      </a:r>
                      <a:r>
                        <a:rPr lang="en-US" altLang="zh-CN" sz="1400" dirty="0" err="1"/>
                        <a:t>Xiaowu</a:t>
                      </a:r>
                      <a:endParaRPr lang="en-US" altLang="zh-CN" sz="1400" dirty="0"/>
                    </a:p>
                    <a:p>
                      <a:pPr algn="ctr"/>
                      <a:r>
                        <a:rPr lang="en-US" altLang="zh-HK" sz="1400" dirty="0"/>
                        <a:t>532</a:t>
                      </a:r>
                      <a:r>
                        <a:rPr lang="en-US" altLang="zh-CN" sz="1400" dirty="0"/>
                        <a:t>-534</a:t>
                      </a:r>
                      <a:endParaRPr lang="zh-HK" altLang="en-US" sz="1400" dirty="0"/>
                    </a:p>
                  </a:txBody>
                  <a:tcPr marL="91214" marR="912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12"/>
                  </a:ext>
                </a:extLst>
              </a:tr>
            </a:tbl>
          </a:graphicData>
        </a:graphic>
      </p:graphicFrame>
      <p:grpSp>
        <p:nvGrpSpPr>
          <p:cNvPr id="11" name="群組 10"/>
          <p:cNvGrpSpPr/>
          <p:nvPr/>
        </p:nvGrpSpPr>
        <p:grpSpPr>
          <a:xfrm>
            <a:off x="2854473" y="1179399"/>
            <a:ext cx="6807786" cy="4900693"/>
            <a:chOff x="2920993" y="86710"/>
            <a:chExt cx="6807786" cy="4900693"/>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3" y="86710"/>
              <a:ext cx="6807786" cy="490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27013" y="1277815"/>
              <a:ext cx="2417495" cy="584775"/>
            </a:xfrm>
            <a:prstGeom prst="rect">
              <a:avLst/>
            </a:prstGeom>
            <a:noFill/>
          </p:spPr>
          <p:txBody>
            <a:bodyPr wrap="square" rtlCol="0">
              <a:spAutoFit/>
            </a:bodyPr>
            <a:lstStyle/>
            <a:p>
              <a:r>
                <a:rPr lang="en-US" altLang="zh-CN" sz="3200" dirty="0">
                  <a:latin typeface="Times New Roman" panose="02020603050405020304" pitchFamily="18" charset="0"/>
                  <a:ea typeface="华文隶书" panose="02010800040101010101" pitchFamily="2" charset="-122"/>
                  <a:cs typeface="Times New Roman" panose="02020603050405020304" pitchFamily="18" charset="0"/>
                </a:rPr>
                <a:t>Northern Wei</a:t>
              </a:r>
              <a:endParaRPr lang="en-US" sz="3200" dirty="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6" name="TextBox 5"/>
            <p:cNvSpPr txBox="1"/>
            <p:nvPr/>
          </p:nvSpPr>
          <p:spPr>
            <a:xfrm>
              <a:off x="6519194" y="4231199"/>
              <a:ext cx="1040772" cy="584775"/>
            </a:xfrm>
            <a:prstGeom prst="rect">
              <a:avLst/>
            </a:prstGeom>
            <a:noFill/>
          </p:spPr>
          <p:txBody>
            <a:bodyPr wrap="square" rtlCol="0">
              <a:spAutoFit/>
            </a:bodyPr>
            <a:lstStyle/>
            <a:p>
              <a:r>
                <a:rPr lang="en-US" altLang="zh-CN" sz="3200" dirty="0">
                  <a:latin typeface="Times New Roman" panose="02020603050405020304" pitchFamily="18" charset="0"/>
                  <a:ea typeface="隶书" panose="02010509060101010101" pitchFamily="49" charset="-122"/>
                  <a:cs typeface="Times New Roman" panose="02020603050405020304" pitchFamily="18" charset="0"/>
                </a:rPr>
                <a:t>Qi</a:t>
              </a:r>
              <a:endParaRPr lang="en-US" sz="3200"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7" name="Rectangle 6"/>
            <p:cNvSpPr/>
            <p:nvPr/>
          </p:nvSpPr>
          <p:spPr>
            <a:xfrm>
              <a:off x="7250337" y="1743155"/>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p:cNvSpPr/>
            <p:nvPr/>
          </p:nvSpPr>
          <p:spPr>
            <a:xfrm>
              <a:off x="7199226" y="3146656"/>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6943566" y="1385535"/>
              <a:ext cx="1307348"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Pingcheng</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01447" y="3081424"/>
              <a:ext cx="1297135"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Luoyang</a:t>
              </a:r>
              <a:endParaRPr lang="en-US" dirty="0">
                <a:latin typeface="Times New Roman" panose="02020603050405020304" pitchFamily="18" charset="0"/>
                <a:cs typeface="Times New Roman" panose="02020603050405020304" pitchFamily="18" charset="0"/>
              </a:endParaRPr>
            </a:p>
          </p:txBody>
        </p:sp>
        <p:sp>
          <p:nvSpPr>
            <p:cNvPr id="12" name="Freeform 11"/>
            <p:cNvSpPr/>
            <p:nvPr/>
          </p:nvSpPr>
          <p:spPr>
            <a:xfrm>
              <a:off x="7250337" y="1862590"/>
              <a:ext cx="48008" cy="1218835"/>
            </a:xfrm>
            <a:custGeom>
              <a:avLst/>
              <a:gdLst>
                <a:gd name="connsiteX0" fmla="*/ 48127 w 48127"/>
                <a:gd name="connsiteY0" fmla="*/ 0 h 1094874"/>
                <a:gd name="connsiteX1" fmla="*/ 12032 w 48127"/>
                <a:gd name="connsiteY1" fmla="*/ 156411 h 1094874"/>
                <a:gd name="connsiteX2" fmla="*/ 0 w 48127"/>
                <a:gd name="connsiteY2" fmla="*/ 288758 h 1094874"/>
                <a:gd name="connsiteX3" fmla="*/ 0 w 48127"/>
                <a:gd name="connsiteY3" fmla="*/ 469232 h 1094874"/>
                <a:gd name="connsiteX4" fmla="*/ 12032 w 48127"/>
                <a:gd name="connsiteY4" fmla="*/ 673769 h 1094874"/>
                <a:gd name="connsiteX5" fmla="*/ 12032 w 48127"/>
                <a:gd name="connsiteY5" fmla="*/ 890337 h 1094874"/>
                <a:gd name="connsiteX6" fmla="*/ 36095 w 48127"/>
                <a:gd name="connsiteY6" fmla="*/ 1094874 h 1094874"/>
                <a:gd name="connsiteX7" fmla="*/ 36095 w 48127"/>
                <a:gd name="connsiteY7" fmla="*/ 1094874 h 109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27" h="1094874">
                  <a:moveTo>
                    <a:pt x="48127" y="0"/>
                  </a:moveTo>
                  <a:cubicBezTo>
                    <a:pt x="34090" y="54142"/>
                    <a:pt x="20053" y="108285"/>
                    <a:pt x="12032" y="156411"/>
                  </a:cubicBezTo>
                  <a:cubicBezTo>
                    <a:pt x="4011" y="204537"/>
                    <a:pt x="2005" y="236621"/>
                    <a:pt x="0" y="288758"/>
                  </a:cubicBezTo>
                  <a:cubicBezTo>
                    <a:pt x="-2005" y="340895"/>
                    <a:pt x="-2005" y="405064"/>
                    <a:pt x="0" y="469232"/>
                  </a:cubicBezTo>
                  <a:cubicBezTo>
                    <a:pt x="2005" y="533400"/>
                    <a:pt x="10027" y="603585"/>
                    <a:pt x="12032" y="673769"/>
                  </a:cubicBezTo>
                  <a:cubicBezTo>
                    <a:pt x="14037" y="743953"/>
                    <a:pt x="8022" y="820153"/>
                    <a:pt x="12032" y="890337"/>
                  </a:cubicBezTo>
                  <a:cubicBezTo>
                    <a:pt x="16042" y="960521"/>
                    <a:pt x="36095" y="1094874"/>
                    <a:pt x="36095" y="1094874"/>
                  </a:cubicBezTo>
                  <a:lnTo>
                    <a:pt x="36095" y="1094874"/>
                  </a:lnTo>
                </a:path>
              </a:pathLst>
            </a:custGeom>
            <a:noFill/>
            <a:ln w="571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3" name="TextBox 12"/>
          <p:cNvSpPr txBox="1"/>
          <p:nvPr/>
        </p:nvSpPr>
        <p:spPr>
          <a:xfrm>
            <a:off x="216033" y="276726"/>
            <a:ext cx="2704961" cy="138499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In 493 AD, Emperor Xiaowen of the Northern Wei Dynasty moved the capital to Luoyang from Pingcheng (now Datong, Shanxi). Please use the phrases provided to complete the following comparison table between Pingcheng and Luoyang.</a:t>
            </a:r>
          </a:p>
        </p:txBody>
      </p:sp>
      <p:graphicFrame>
        <p:nvGraphicFramePr>
          <p:cNvPr id="14" name="Table 13"/>
          <p:cNvGraphicFramePr>
            <a:graphicFrameLocks noGrp="1"/>
          </p:cNvGraphicFramePr>
          <p:nvPr>
            <p:extLst/>
          </p:nvPr>
        </p:nvGraphicFramePr>
        <p:xfrm>
          <a:off x="71345" y="1968327"/>
          <a:ext cx="3418773" cy="2062250"/>
        </p:xfrm>
        <a:graphic>
          <a:graphicData uri="http://schemas.openxmlformats.org/drawingml/2006/table">
            <a:tbl>
              <a:tblPr firstRow="1" bandRow="1">
                <a:tableStyleId>{7DF18680-E054-41AD-8BC1-D1AEF772440D}</a:tableStyleId>
              </a:tblPr>
              <a:tblGrid>
                <a:gridCol w="1139591">
                  <a:extLst>
                    <a:ext uri="{9D8B030D-6E8A-4147-A177-3AD203B41FA5}">
                      <a16:colId xmlns:a16="http://schemas.microsoft.com/office/drawing/2014/main" val="20000"/>
                    </a:ext>
                  </a:extLst>
                </a:gridCol>
                <a:gridCol w="1139591">
                  <a:extLst>
                    <a:ext uri="{9D8B030D-6E8A-4147-A177-3AD203B41FA5}">
                      <a16:colId xmlns:a16="http://schemas.microsoft.com/office/drawing/2014/main" val="20001"/>
                    </a:ext>
                  </a:extLst>
                </a:gridCol>
                <a:gridCol w="1139591">
                  <a:extLst>
                    <a:ext uri="{9D8B030D-6E8A-4147-A177-3AD203B41FA5}">
                      <a16:colId xmlns:a16="http://schemas.microsoft.com/office/drawing/2014/main" val="20002"/>
                    </a:ext>
                  </a:extLst>
                </a:gridCol>
              </a:tblGrid>
              <a:tr h="412450">
                <a:tc>
                  <a:txBody>
                    <a:bodyPr/>
                    <a:lstStyle/>
                    <a:p>
                      <a:pPr algn="ctr"/>
                      <a:endParaRPr lang="en-US" dirty="0"/>
                    </a:p>
                  </a:txBody>
                  <a:tcPr marL="91214" marR="91214"/>
                </a:tc>
                <a:tc>
                  <a:txBody>
                    <a:bodyPr/>
                    <a:lstStyle/>
                    <a:p>
                      <a:pPr algn="ctr"/>
                      <a:r>
                        <a:rPr lang="en-US" altLang="zh-CN" sz="1400" dirty="0"/>
                        <a:t>Pingcheng</a:t>
                      </a:r>
                      <a:endParaRPr lang="en-US" sz="1400" dirty="0"/>
                    </a:p>
                  </a:txBody>
                  <a:tcPr marL="91214" marR="91214"/>
                </a:tc>
                <a:tc>
                  <a:txBody>
                    <a:bodyPr/>
                    <a:lstStyle/>
                    <a:p>
                      <a:pPr algn="ctr"/>
                      <a:r>
                        <a:rPr lang="en-US" sz="1400" dirty="0"/>
                        <a:t>Luoyang</a:t>
                      </a:r>
                    </a:p>
                  </a:txBody>
                  <a:tcPr marL="91214" marR="91214"/>
                </a:tc>
                <a:extLst>
                  <a:ext uri="{0D108BD9-81ED-4DB2-BD59-A6C34878D82A}">
                    <a16:rowId xmlns:a16="http://schemas.microsoft.com/office/drawing/2014/main" val="10000"/>
                  </a:ext>
                </a:extLst>
              </a:tr>
              <a:tr h="412450">
                <a:tc>
                  <a:txBody>
                    <a:bodyPr/>
                    <a:lstStyle/>
                    <a:p>
                      <a:pPr algn="ctr"/>
                      <a:r>
                        <a:rPr lang="en-US" altLang="zh-CN" sz="1400" b="1" dirty="0"/>
                        <a:t>Temperature</a:t>
                      </a:r>
                      <a:endParaRPr lang="en-US" sz="1400" b="1" dirty="0"/>
                    </a:p>
                  </a:txBody>
                  <a:tcPr marL="91214" marR="91214"/>
                </a:tc>
                <a:tc>
                  <a:txBody>
                    <a:bodyPr/>
                    <a:lstStyle/>
                    <a:p>
                      <a:endParaRPr lang="en-US" dirty="0"/>
                    </a:p>
                  </a:txBody>
                  <a:tcPr marL="91214" marR="91214"/>
                </a:tc>
                <a:tc>
                  <a:txBody>
                    <a:bodyPr/>
                    <a:lstStyle/>
                    <a:p>
                      <a:endParaRPr lang="en-US"/>
                    </a:p>
                  </a:txBody>
                  <a:tcPr marL="91214" marR="91214"/>
                </a:tc>
                <a:extLst>
                  <a:ext uri="{0D108BD9-81ED-4DB2-BD59-A6C34878D82A}">
                    <a16:rowId xmlns:a16="http://schemas.microsoft.com/office/drawing/2014/main" val="10001"/>
                  </a:ext>
                </a:extLst>
              </a:tr>
              <a:tr h="412450">
                <a:tc>
                  <a:txBody>
                    <a:bodyPr/>
                    <a:lstStyle/>
                    <a:p>
                      <a:pPr algn="ctr"/>
                      <a:r>
                        <a:rPr lang="en-US" altLang="zh-CN" sz="1400" b="1" dirty="0"/>
                        <a:t>Land</a:t>
                      </a:r>
                      <a:endParaRPr lang="en-US" sz="1400" b="1" dirty="0"/>
                    </a:p>
                  </a:txBody>
                  <a:tcPr marL="91214" marR="91214"/>
                </a:tc>
                <a:tc>
                  <a:txBody>
                    <a:bodyPr/>
                    <a:lstStyle/>
                    <a:p>
                      <a:endParaRPr lang="en-US" dirty="0"/>
                    </a:p>
                  </a:txBody>
                  <a:tcPr marL="91214" marR="91214"/>
                </a:tc>
                <a:tc>
                  <a:txBody>
                    <a:bodyPr/>
                    <a:lstStyle/>
                    <a:p>
                      <a:endParaRPr lang="en-US"/>
                    </a:p>
                  </a:txBody>
                  <a:tcPr marL="91214" marR="91214"/>
                </a:tc>
                <a:extLst>
                  <a:ext uri="{0D108BD9-81ED-4DB2-BD59-A6C34878D82A}">
                    <a16:rowId xmlns:a16="http://schemas.microsoft.com/office/drawing/2014/main" val="10002"/>
                  </a:ext>
                </a:extLst>
              </a:tr>
              <a:tr h="412450">
                <a:tc>
                  <a:txBody>
                    <a:bodyPr/>
                    <a:lstStyle/>
                    <a:p>
                      <a:pPr algn="ctr"/>
                      <a:r>
                        <a:rPr lang="en-US" altLang="zh-CN" sz="1400" b="1" dirty="0"/>
                        <a:t>Food</a:t>
                      </a:r>
                      <a:endParaRPr lang="en-US" sz="1400" b="1" dirty="0"/>
                    </a:p>
                  </a:txBody>
                  <a:tcPr marL="91214" marR="91214"/>
                </a:tc>
                <a:tc>
                  <a:txBody>
                    <a:bodyPr/>
                    <a:lstStyle/>
                    <a:p>
                      <a:endParaRPr lang="en-US" dirty="0"/>
                    </a:p>
                  </a:txBody>
                  <a:tcPr marL="91214" marR="91214"/>
                </a:tc>
                <a:tc>
                  <a:txBody>
                    <a:bodyPr/>
                    <a:lstStyle/>
                    <a:p>
                      <a:endParaRPr lang="en-US" dirty="0"/>
                    </a:p>
                  </a:txBody>
                  <a:tcPr marL="91214" marR="91214"/>
                </a:tc>
                <a:extLst>
                  <a:ext uri="{0D108BD9-81ED-4DB2-BD59-A6C34878D82A}">
                    <a16:rowId xmlns:a16="http://schemas.microsoft.com/office/drawing/2014/main" val="10003"/>
                  </a:ext>
                </a:extLst>
              </a:tr>
              <a:tr h="412450">
                <a:tc>
                  <a:txBody>
                    <a:bodyPr/>
                    <a:lstStyle/>
                    <a:p>
                      <a:pPr algn="ctr"/>
                      <a:r>
                        <a:rPr lang="en-US" altLang="zh-CN" sz="1400" b="1" dirty="0"/>
                        <a:t>Transport</a:t>
                      </a:r>
                      <a:endParaRPr lang="en-US" sz="1400" b="1" dirty="0"/>
                    </a:p>
                  </a:txBody>
                  <a:tcPr marL="91214" marR="91214"/>
                </a:tc>
                <a:tc>
                  <a:txBody>
                    <a:bodyPr/>
                    <a:lstStyle/>
                    <a:p>
                      <a:endParaRPr lang="en-US" dirty="0"/>
                    </a:p>
                  </a:txBody>
                  <a:tcPr marL="91214" marR="91214"/>
                </a:tc>
                <a:tc>
                  <a:txBody>
                    <a:bodyPr/>
                    <a:lstStyle/>
                    <a:p>
                      <a:endParaRPr lang="en-US" dirty="0"/>
                    </a:p>
                  </a:txBody>
                  <a:tcPr marL="91214" marR="91214"/>
                </a:tc>
                <a:extLst>
                  <a:ext uri="{0D108BD9-81ED-4DB2-BD59-A6C34878D82A}">
                    <a16:rowId xmlns:a16="http://schemas.microsoft.com/office/drawing/2014/main" val="10004"/>
                  </a:ext>
                </a:extLst>
              </a:tr>
            </a:tbl>
          </a:graphicData>
        </a:graphic>
      </p:graphicFrame>
      <p:sp>
        <p:nvSpPr>
          <p:cNvPr id="23" name="Oval 22"/>
          <p:cNvSpPr/>
          <p:nvPr/>
        </p:nvSpPr>
        <p:spPr>
          <a:xfrm>
            <a:off x="102543" y="4030579"/>
            <a:ext cx="3108470" cy="2683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1"/>
          <p:cNvSpPr txBox="1"/>
          <p:nvPr/>
        </p:nvSpPr>
        <p:spPr>
          <a:xfrm>
            <a:off x="2376051" y="3703313"/>
            <a:ext cx="1037868"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Convenient</a:t>
            </a:r>
            <a:endParaRPr lang="en-US" sz="1200" dirty="0">
              <a:latin typeface="Times New Roman" panose="02020603050405020304" pitchFamily="18" charset="0"/>
              <a:cs typeface="Times New Roman" panose="02020603050405020304" pitchFamily="18" charset="0"/>
            </a:endParaRPr>
          </a:p>
        </p:txBody>
      </p:sp>
      <p:sp>
        <p:nvSpPr>
          <p:cNvPr id="25" name="TextBox 17"/>
          <p:cNvSpPr txBox="1"/>
          <p:nvPr/>
        </p:nvSpPr>
        <p:spPr>
          <a:xfrm>
            <a:off x="1317650" y="2834873"/>
            <a:ext cx="673715"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Barren</a:t>
            </a:r>
            <a:endParaRPr lang="en-US" sz="1200" dirty="0">
              <a:latin typeface="Times New Roman" panose="02020603050405020304" pitchFamily="18" charset="0"/>
              <a:cs typeface="Times New Roman" panose="02020603050405020304" pitchFamily="18" charset="0"/>
            </a:endParaRPr>
          </a:p>
        </p:txBody>
      </p:sp>
      <p:sp>
        <p:nvSpPr>
          <p:cNvPr id="26" name="TextBox 14"/>
          <p:cNvSpPr txBox="1"/>
          <p:nvPr/>
        </p:nvSpPr>
        <p:spPr>
          <a:xfrm>
            <a:off x="2572012" y="2418122"/>
            <a:ext cx="639002"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Warm</a:t>
            </a:r>
            <a:endParaRPr lang="en-US" sz="1200" dirty="0">
              <a:latin typeface="Times New Roman" panose="02020603050405020304" pitchFamily="18" charset="0"/>
              <a:cs typeface="Times New Roman" panose="02020603050405020304" pitchFamily="18" charset="0"/>
            </a:endParaRPr>
          </a:p>
        </p:txBody>
      </p:sp>
      <p:sp>
        <p:nvSpPr>
          <p:cNvPr id="27" name="TextBox 18"/>
          <p:cNvSpPr txBox="1"/>
          <p:nvPr/>
        </p:nvSpPr>
        <p:spPr>
          <a:xfrm>
            <a:off x="1381188" y="3285128"/>
            <a:ext cx="781541"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Shortage</a:t>
            </a:r>
          </a:p>
        </p:txBody>
      </p:sp>
      <p:sp>
        <p:nvSpPr>
          <p:cNvPr id="28" name="TextBox 16"/>
          <p:cNvSpPr txBox="1"/>
          <p:nvPr/>
        </p:nvSpPr>
        <p:spPr>
          <a:xfrm>
            <a:off x="2544740" y="2835040"/>
            <a:ext cx="588274"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Fertile</a:t>
            </a:r>
            <a:endParaRPr lang="en-US" sz="1200" dirty="0">
              <a:latin typeface="Times New Roman" panose="02020603050405020304" pitchFamily="18" charset="0"/>
              <a:cs typeface="Times New Roman" panose="02020603050405020304" pitchFamily="18" charset="0"/>
            </a:endParaRPr>
          </a:p>
        </p:txBody>
      </p:sp>
      <p:sp>
        <p:nvSpPr>
          <p:cNvPr id="29" name="TextBox 19"/>
          <p:cNvSpPr txBox="1"/>
          <p:nvPr/>
        </p:nvSpPr>
        <p:spPr>
          <a:xfrm>
            <a:off x="2478902" y="3285128"/>
            <a:ext cx="858817"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Abundant</a:t>
            </a:r>
            <a:endParaRPr lang="en-US" sz="1200" dirty="0">
              <a:latin typeface="Times New Roman" panose="02020603050405020304" pitchFamily="18" charset="0"/>
              <a:cs typeface="Times New Roman" panose="02020603050405020304" pitchFamily="18" charset="0"/>
            </a:endParaRPr>
          </a:p>
        </p:txBody>
      </p:sp>
      <p:sp>
        <p:nvSpPr>
          <p:cNvPr id="30" name="TextBox 20"/>
          <p:cNvSpPr txBox="1"/>
          <p:nvPr/>
        </p:nvSpPr>
        <p:spPr>
          <a:xfrm>
            <a:off x="1250572" y="3711007"/>
            <a:ext cx="1020348"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Inconvenient</a:t>
            </a:r>
          </a:p>
        </p:txBody>
      </p:sp>
      <p:sp>
        <p:nvSpPr>
          <p:cNvPr id="31" name="TextBox 15"/>
          <p:cNvSpPr txBox="1"/>
          <p:nvPr/>
        </p:nvSpPr>
        <p:spPr>
          <a:xfrm>
            <a:off x="1388700" y="2401030"/>
            <a:ext cx="602665"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Cold</a:t>
            </a:r>
            <a:endParaRPr lang="en-US" sz="1200" dirty="0">
              <a:latin typeface="Times New Roman" panose="02020603050405020304" pitchFamily="18" charset="0"/>
              <a:cs typeface="Times New Roman" panose="02020603050405020304" pitchFamily="18" charset="0"/>
            </a:endParaRPr>
          </a:p>
        </p:txBody>
      </p:sp>
      <p:sp>
        <p:nvSpPr>
          <p:cNvPr id="35" name="TextBox 1"/>
          <p:cNvSpPr txBox="1"/>
          <p:nvPr/>
        </p:nvSpPr>
        <p:spPr>
          <a:xfrm>
            <a:off x="3133013" y="97254"/>
            <a:ext cx="6609564"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000" b="1" dirty="0">
                <a:latin typeface="Times New Roman" panose="02020603050405020304" pitchFamily="18" charset="0"/>
                <a:ea typeface="微软雅黑" panose="020B0503020204020204" pitchFamily="34" charset="-122"/>
                <a:cs typeface="Times New Roman" panose="02020603050405020304" pitchFamily="18" charset="0"/>
              </a:rPr>
              <a:t>4. Sinicization Measures of Emperor Xiaowen of the Northern Wei Dynasty</a:t>
            </a:r>
          </a:p>
        </p:txBody>
      </p:sp>
      <p:sp>
        <p:nvSpPr>
          <p:cNvPr id="36" name="TextBox 2"/>
          <p:cNvSpPr txBox="1"/>
          <p:nvPr/>
        </p:nvSpPr>
        <p:spPr>
          <a:xfrm>
            <a:off x="3002318" y="942487"/>
            <a:ext cx="6122046" cy="400110"/>
          </a:xfrm>
          <a:prstGeom prst="rect">
            <a:avLst/>
          </a:prstGeom>
          <a:noFill/>
        </p:spPr>
        <p:txBody>
          <a:bodyPr wrap="square" rtlCol="0">
            <a:spAutoFit/>
          </a:bodyPr>
          <a:lstStyle/>
          <a:p>
            <a:r>
              <a:rPr lang="en-US" altLang="zh-TW" sz="2000" dirty="0">
                <a:solidFill>
                  <a:schemeClr val="tx2"/>
                </a:solidFill>
                <a:latin typeface="Times New Roman" panose="02020603050405020304" pitchFamily="18" charset="0"/>
                <a:cs typeface="Times New Roman" panose="02020603050405020304" pitchFamily="18" charset="0"/>
              </a:rPr>
              <a:t>1. </a:t>
            </a:r>
            <a:r>
              <a:rPr lang="en-US" altLang="zh-TW" sz="20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Move the capital to Luoyang</a:t>
            </a:r>
            <a:endParaRPr lang="zh-TW" altLang="en-US" sz="20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34" name="TextBox 21">
            <a:extLst>
              <a:ext uri="{FF2B5EF4-FFF2-40B4-BE49-F238E27FC236}">
                <a16:creationId xmlns:a16="http://schemas.microsoft.com/office/drawing/2014/main" id="{535666F1-0F4C-4E9E-8103-019B0A3CA950}"/>
              </a:ext>
            </a:extLst>
          </p:cNvPr>
          <p:cNvSpPr txBox="1"/>
          <p:nvPr/>
        </p:nvSpPr>
        <p:spPr>
          <a:xfrm>
            <a:off x="585539" y="4565324"/>
            <a:ext cx="949714"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Convenient</a:t>
            </a:r>
            <a:endParaRPr lang="en-US" sz="1200" dirty="0">
              <a:latin typeface="Times New Roman" panose="02020603050405020304" pitchFamily="18" charset="0"/>
              <a:cs typeface="Times New Roman" panose="02020603050405020304" pitchFamily="18" charset="0"/>
            </a:endParaRPr>
          </a:p>
        </p:txBody>
      </p:sp>
      <p:sp>
        <p:nvSpPr>
          <p:cNvPr id="37" name="TextBox 14">
            <a:extLst>
              <a:ext uri="{FF2B5EF4-FFF2-40B4-BE49-F238E27FC236}">
                <a16:creationId xmlns:a16="http://schemas.microsoft.com/office/drawing/2014/main" id="{573341CC-DE59-4959-9289-D3E6D235FFF7}"/>
              </a:ext>
            </a:extLst>
          </p:cNvPr>
          <p:cNvSpPr txBox="1"/>
          <p:nvPr/>
        </p:nvSpPr>
        <p:spPr>
          <a:xfrm>
            <a:off x="649077" y="5007736"/>
            <a:ext cx="732111"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Warm</a:t>
            </a:r>
            <a:endParaRPr lang="en-US" sz="1200" dirty="0">
              <a:latin typeface="Times New Roman" panose="02020603050405020304" pitchFamily="18" charset="0"/>
              <a:cs typeface="Times New Roman" panose="02020603050405020304" pitchFamily="18" charset="0"/>
            </a:endParaRPr>
          </a:p>
        </p:txBody>
      </p:sp>
      <p:sp>
        <p:nvSpPr>
          <p:cNvPr id="39" name="TextBox 16">
            <a:extLst>
              <a:ext uri="{FF2B5EF4-FFF2-40B4-BE49-F238E27FC236}">
                <a16:creationId xmlns:a16="http://schemas.microsoft.com/office/drawing/2014/main" id="{025029BA-5182-4295-B983-75E1AE139554}"/>
              </a:ext>
            </a:extLst>
          </p:cNvPr>
          <p:cNvSpPr txBox="1"/>
          <p:nvPr/>
        </p:nvSpPr>
        <p:spPr>
          <a:xfrm>
            <a:off x="803142" y="5521659"/>
            <a:ext cx="732111"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Fertile</a:t>
            </a:r>
            <a:endParaRPr lang="en-US" sz="1200" dirty="0">
              <a:latin typeface="Times New Roman" panose="02020603050405020304" pitchFamily="18" charset="0"/>
              <a:cs typeface="Times New Roman" panose="02020603050405020304" pitchFamily="18" charset="0"/>
            </a:endParaRPr>
          </a:p>
        </p:txBody>
      </p:sp>
      <p:sp>
        <p:nvSpPr>
          <p:cNvPr id="40" name="TextBox 20">
            <a:extLst>
              <a:ext uri="{FF2B5EF4-FFF2-40B4-BE49-F238E27FC236}">
                <a16:creationId xmlns:a16="http://schemas.microsoft.com/office/drawing/2014/main" id="{3A6B6C90-EF38-4C31-95A4-66C0632168D6}"/>
              </a:ext>
            </a:extLst>
          </p:cNvPr>
          <p:cNvSpPr txBox="1"/>
          <p:nvPr/>
        </p:nvSpPr>
        <p:spPr>
          <a:xfrm>
            <a:off x="518460" y="6007501"/>
            <a:ext cx="1106850"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Inconvenient</a:t>
            </a:r>
          </a:p>
        </p:txBody>
      </p:sp>
      <p:sp>
        <p:nvSpPr>
          <p:cNvPr id="41" name="TextBox 15">
            <a:extLst>
              <a:ext uri="{FF2B5EF4-FFF2-40B4-BE49-F238E27FC236}">
                <a16:creationId xmlns:a16="http://schemas.microsoft.com/office/drawing/2014/main" id="{8670522C-9F4B-4E29-97A4-5AC769E6C962}"/>
              </a:ext>
            </a:extLst>
          </p:cNvPr>
          <p:cNvSpPr txBox="1"/>
          <p:nvPr/>
        </p:nvSpPr>
        <p:spPr>
          <a:xfrm>
            <a:off x="1919808" y="5958618"/>
            <a:ext cx="732111"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Cold</a:t>
            </a:r>
            <a:endParaRPr lang="en-US" sz="1200" dirty="0">
              <a:latin typeface="Times New Roman" panose="02020603050405020304" pitchFamily="18" charset="0"/>
              <a:cs typeface="Times New Roman" panose="02020603050405020304" pitchFamily="18" charset="0"/>
            </a:endParaRPr>
          </a:p>
        </p:txBody>
      </p:sp>
      <p:sp>
        <p:nvSpPr>
          <p:cNvPr id="42" name="TextBox 19">
            <a:extLst>
              <a:ext uri="{FF2B5EF4-FFF2-40B4-BE49-F238E27FC236}">
                <a16:creationId xmlns:a16="http://schemas.microsoft.com/office/drawing/2014/main" id="{4DA0334F-401B-4156-8AAE-B928506B8A84}"/>
              </a:ext>
            </a:extLst>
          </p:cNvPr>
          <p:cNvSpPr txBox="1"/>
          <p:nvPr/>
        </p:nvSpPr>
        <p:spPr>
          <a:xfrm>
            <a:off x="1796675" y="5527285"/>
            <a:ext cx="855244"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Abundant</a:t>
            </a:r>
            <a:endParaRPr lang="en-US" sz="1200" dirty="0">
              <a:latin typeface="Times New Roman" panose="02020603050405020304" pitchFamily="18" charset="0"/>
              <a:cs typeface="Times New Roman" panose="02020603050405020304" pitchFamily="18" charset="0"/>
            </a:endParaRPr>
          </a:p>
        </p:txBody>
      </p:sp>
      <p:sp>
        <p:nvSpPr>
          <p:cNvPr id="43" name="TextBox 18">
            <a:extLst>
              <a:ext uri="{FF2B5EF4-FFF2-40B4-BE49-F238E27FC236}">
                <a16:creationId xmlns:a16="http://schemas.microsoft.com/office/drawing/2014/main" id="{196408E6-A1F7-4968-A613-E724C99CABFB}"/>
              </a:ext>
            </a:extLst>
          </p:cNvPr>
          <p:cNvSpPr txBox="1"/>
          <p:nvPr/>
        </p:nvSpPr>
        <p:spPr>
          <a:xfrm>
            <a:off x="1625310" y="4998605"/>
            <a:ext cx="732111"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200" dirty="0">
                <a:latin typeface="Times New Roman" panose="02020603050405020304" pitchFamily="18" charset="0"/>
                <a:cs typeface="Times New Roman" panose="02020603050405020304" pitchFamily="18" charset="0"/>
              </a:rPr>
              <a:t>Shortage</a:t>
            </a:r>
          </a:p>
        </p:txBody>
      </p:sp>
      <p:sp>
        <p:nvSpPr>
          <p:cNvPr id="44" name="TextBox 17">
            <a:extLst>
              <a:ext uri="{FF2B5EF4-FFF2-40B4-BE49-F238E27FC236}">
                <a16:creationId xmlns:a16="http://schemas.microsoft.com/office/drawing/2014/main" id="{6CC675C3-0C50-4221-A9A7-BA83FF991C4C}"/>
              </a:ext>
            </a:extLst>
          </p:cNvPr>
          <p:cNvSpPr txBox="1"/>
          <p:nvPr/>
        </p:nvSpPr>
        <p:spPr>
          <a:xfrm>
            <a:off x="1754756" y="4469911"/>
            <a:ext cx="732111" cy="276999"/>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Barren</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33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68" y="826477"/>
            <a:ext cx="263288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2575719" y="152400"/>
            <a:ext cx="8747194" cy="1981200"/>
          </a:xfrm>
          <a:prstGeom prst="wedgeRectCallout">
            <a:avLst>
              <a:gd name="adj1" fmla="val -54177"/>
              <a:gd name="adj2" fmla="val 51810"/>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tx1"/>
                </a:solidFill>
              </a:rPr>
              <a:t>1. </a:t>
            </a:r>
            <a:r>
              <a:rPr lang="zh-CN" altLang="en-US" sz="2000" dirty="0" smtClean="0">
                <a:solidFill>
                  <a:schemeClr val="tx1"/>
                </a:solidFill>
              </a:rPr>
              <a:t>洛陽是東漢和魏晉首都，洛陽人都是很有文化的，都害怕被胡人統治。勉強把胡人和漢人混雜在一起，雙方都不會快樂！</a:t>
            </a:r>
            <a:r>
              <a:rPr lang="en-US" altLang="zh-CN" sz="2000" dirty="0" smtClean="0">
                <a:solidFill>
                  <a:schemeClr val="tx1"/>
                </a:solidFill>
              </a:rPr>
              <a:t>(</a:t>
            </a:r>
            <a:r>
              <a:rPr lang="en-US" altLang="zh-CN" sz="2000" dirty="0">
                <a:solidFill>
                  <a:schemeClr val="tx1"/>
                </a:solidFill>
                <a:latin typeface="Times New Roman" panose="02020603050405020304" pitchFamily="18" charset="0"/>
                <a:cs typeface="Times New Roman" panose="02020603050405020304" pitchFamily="18" charset="0"/>
              </a:rPr>
              <a:t>Luoyang was the capital of the Eastern Han Dynasty and the Wei-</a:t>
            </a:r>
            <a:r>
              <a:rPr lang="en-US" altLang="zh-CN" sz="2000" dirty="0" err="1">
                <a:solidFill>
                  <a:schemeClr val="tx1"/>
                </a:solidFill>
                <a:latin typeface="Times New Roman" panose="02020603050405020304" pitchFamily="18" charset="0"/>
                <a:cs typeface="Times New Roman" panose="02020603050405020304" pitchFamily="18" charset="0"/>
              </a:rPr>
              <a:t>Jin</a:t>
            </a:r>
            <a:r>
              <a:rPr lang="en-US" altLang="zh-CN" sz="2000" dirty="0">
                <a:solidFill>
                  <a:schemeClr val="tx1"/>
                </a:solidFill>
                <a:latin typeface="Times New Roman" panose="02020603050405020304" pitchFamily="18" charset="0"/>
                <a:cs typeface="Times New Roman" panose="02020603050405020304" pitchFamily="18" charset="0"/>
              </a:rPr>
              <a:t> Dynasties. Luoyang people are very educated and they are afraid of being ruled by the Hu people. By placing the Hu people with the Han people, neither side will be happy</a:t>
            </a:r>
            <a:r>
              <a:rPr lang="en-US" altLang="zh-CN" sz="2000" dirty="0" smtClean="0">
                <a:solidFill>
                  <a:schemeClr val="tx1"/>
                </a:solidFill>
                <a:latin typeface="Times New Roman" panose="02020603050405020304" pitchFamily="18" charset="0"/>
                <a:cs typeface="Times New Roman" panose="02020603050405020304" pitchFamily="18" charset="0"/>
              </a:rPr>
              <a:t>!</a:t>
            </a:r>
            <a:r>
              <a:rPr lang="en-US" sz="2000" dirty="0" smtClean="0">
                <a:solidFill>
                  <a:schemeClr val="tx1"/>
                </a:solidFill>
              </a:rPr>
              <a:t>)</a:t>
            </a:r>
            <a:endParaRPr lang="en-US" sz="2000" dirty="0">
              <a:solidFill>
                <a:schemeClr val="tx1"/>
              </a:solidFill>
            </a:endParaRPr>
          </a:p>
        </p:txBody>
      </p:sp>
      <p:sp>
        <p:nvSpPr>
          <p:cNvPr id="4" name="Rectangular Callout 3"/>
          <p:cNvSpPr/>
          <p:nvPr/>
        </p:nvSpPr>
        <p:spPr>
          <a:xfrm>
            <a:off x="3273060" y="2236525"/>
            <a:ext cx="5627259" cy="1878276"/>
          </a:xfrm>
          <a:prstGeom prst="wedgeRectCallout">
            <a:avLst>
              <a:gd name="adj1" fmla="val 64668"/>
              <a:gd name="adj2" fmla="val 2123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tx1"/>
                </a:solidFill>
              </a:rPr>
              <a:t>2. </a:t>
            </a:r>
            <a:r>
              <a:rPr lang="zh-CN" altLang="en-US" sz="2000" dirty="0" smtClean="0">
                <a:solidFill>
                  <a:schemeClr val="tx1"/>
                </a:solidFill>
              </a:rPr>
              <a:t>不用擔心，我會命令胡人進行漢化。文化分歧減少了，彼此便可以融洽相處。</a:t>
            </a:r>
            <a:r>
              <a:rPr lang="en-US" altLang="zh-TW" sz="2000" dirty="0">
                <a:solidFill>
                  <a:schemeClr val="tx1"/>
                </a:solidFill>
                <a:latin typeface="Times New Roman" panose="02020603050405020304" pitchFamily="18" charset="0"/>
                <a:cs typeface="Times New Roman" panose="02020603050405020304" pitchFamily="18" charset="0"/>
              </a:rPr>
              <a:t>(Do not worry. I will order the Hu people to become more Chinese in their culture. Cultural differences will be reduced, and everyone can live happily together.)</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5" name="Rectangular Callout 4"/>
          <p:cNvSpPr/>
          <p:nvPr/>
        </p:nvSpPr>
        <p:spPr>
          <a:xfrm>
            <a:off x="2839749" y="4385545"/>
            <a:ext cx="5791200" cy="1143001"/>
          </a:xfrm>
          <a:prstGeom prst="wedgeRectCallout">
            <a:avLst>
              <a:gd name="adj1" fmla="val -58645"/>
              <a:gd name="adj2" fmla="val -78113"/>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chemeClr val="tx1"/>
                </a:solidFill>
              </a:rPr>
              <a:t>3. </a:t>
            </a:r>
            <a:r>
              <a:rPr lang="zh-CN" altLang="en-US" sz="2000" dirty="0" smtClean="0">
                <a:solidFill>
                  <a:schemeClr val="tx1"/>
                </a:solidFill>
              </a:rPr>
              <a:t>太好了！我們洛陽人也放心，將誠心地向皇上效忠！</a:t>
            </a:r>
            <a:r>
              <a:rPr lang="en-US" altLang="zh-TW" sz="2000" dirty="0">
                <a:solidFill>
                  <a:schemeClr val="tx1"/>
                </a:solidFill>
                <a:latin typeface="Times New Roman" panose="02020603050405020304" pitchFamily="18" charset="0"/>
                <a:cs typeface="Times New Roman" panose="02020603050405020304" pitchFamily="18" charset="0"/>
              </a:rPr>
              <a:t>(Great! We of Luoyang are relieved. We will be loyal to the emperor</a:t>
            </a:r>
            <a:r>
              <a:rPr lang="en-US" altLang="zh-TW" sz="2000" dirty="0" smtClean="0">
                <a:solidFill>
                  <a:schemeClr val="tx1"/>
                </a:solidFill>
                <a:latin typeface="Times New Roman" panose="02020603050405020304" pitchFamily="18" charset="0"/>
                <a:cs typeface="Times New Roman" panose="02020603050405020304" pitchFamily="18" charset="0"/>
              </a:rPr>
              <a:t>!)</a:t>
            </a:r>
            <a:endParaRPr lang="zh-TW" altLang="zh-TW" sz="200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1661795"/>
            <a:ext cx="3581400" cy="429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052719" y="5482769"/>
            <a:ext cx="2882260" cy="646331"/>
          </a:xfrm>
          <a:prstGeom prst="rect">
            <a:avLst/>
          </a:prstGeom>
          <a:noFill/>
        </p:spPr>
        <p:txBody>
          <a:bodyPr vert="horz" wrap="square" rtlCol="0">
            <a:spAutoFit/>
          </a:bodyPr>
          <a:lstStyle/>
          <a:p>
            <a:r>
              <a:rPr lang="zh-CN" altLang="en-US" dirty="0" smtClean="0"/>
              <a:t>孝文帝</a:t>
            </a:r>
            <a:r>
              <a:rPr lang="en-US" altLang="zh-CN" dirty="0" smtClean="0"/>
              <a:t>(</a:t>
            </a:r>
            <a:r>
              <a:rPr lang="en-US" altLang="zh-CN" dirty="0" smtClean="0">
                <a:latin typeface="Times New Roman" panose="02020603050405020304" pitchFamily="18" charset="0"/>
                <a:cs typeface="Times New Roman" panose="02020603050405020304" pitchFamily="18" charset="0"/>
              </a:rPr>
              <a:t>Emperor Xiaowen)</a:t>
            </a:r>
            <a:endParaRPr lang="en-US" altLang="zh-TW"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35165" y="5268561"/>
            <a:ext cx="2840935" cy="369332"/>
          </a:xfrm>
          <a:prstGeom prst="rect">
            <a:avLst/>
          </a:prstGeom>
          <a:noFill/>
        </p:spPr>
        <p:txBody>
          <a:bodyPr vert="horz" wrap="square" rtlCol="0">
            <a:spAutoFit/>
          </a:bodyPr>
          <a:lstStyle/>
          <a:p>
            <a:r>
              <a:rPr lang="zh-CN" altLang="en-US" dirty="0" smtClean="0"/>
              <a:t>漢人大臣</a:t>
            </a:r>
            <a:r>
              <a:rPr lang="en-US" altLang="zh-CN" dirty="0" smtClean="0"/>
              <a:t>(</a:t>
            </a:r>
            <a:r>
              <a:rPr lang="en-US" altLang="zh-TW" dirty="0" smtClean="0">
                <a:latin typeface="Times New Roman" panose="02020603050405020304" pitchFamily="18" charset="0"/>
                <a:cs typeface="Times New Roman" panose="02020603050405020304" pitchFamily="18" charset="0"/>
              </a:rPr>
              <a:t>Han Minister)</a:t>
            </a: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177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37</a:t>
            </a:fld>
            <a:endParaRPr lang="en-US" dirty="0">
              <a:latin typeface="Times New Roman" panose="02020603050405020304" pitchFamily="18" charset="0"/>
              <a:cs typeface="Times New Roman" panose="02020603050405020304" pitchFamily="18" charset="0"/>
            </a:endParaRPr>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79" y="204621"/>
            <a:ext cx="3348422" cy="629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3744566" y="204620"/>
            <a:ext cx="4012753" cy="1166980"/>
          </a:xfrm>
          <a:prstGeom prst="wedgeRectCallout">
            <a:avLst>
              <a:gd name="adj1" fmla="val -63324"/>
              <a:gd name="adj2" fmla="val 143673"/>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Times New Roman" panose="02020603050405020304" pitchFamily="18" charset="0"/>
                <a:cs typeface="Times New Roman" panose="02020603050405020304" pitchFamily="18" charset="0"/>
              </a:rPr>
              <a:t>Luoyang was the capital of the Eastern Han Dynasty and the Wei-</a:t>
            </a:r>
            <a:r>
              <a:rPr lang="en-US" altLang="zh-CN" sz="1400" dirty="0" err="1">
                <a:solidFill>
                  <a:schemeClr val="tx1"/>
                </a:solidFill>
                <a:latin typeface="Times New Roman" panose="02020603050405020304" pitchFamily="18" charset="0"/>
                <a:cs typeface="Times New Roman" panose="02020603050405020304" pitchFamily="18" charset="0"/>
              </a:rPr>
              <a:t>Jin</a:t>
            </a:r>
            <a:r>
              <a:rPr lang="en-US" altLang="zh-CN" sz="1400" dirty="0">
                <a:solidFill>
                  <a:schemeClr val="tx1"/>
                </a:solidFill>
                <a:latin typeface="Times New Roman" panose="02020603050405020304" pitchFamily="18" charset="0"/>
                <a:cs typeface="Times New Roman" panose="02020603050405020304" pitchFamily="18" charset="0"/>
              </a:rPr>
              <a:t> Dynasties. Luoyang people are very educated and they are afraid of being ruled by the Hu people. By placing the Hu people with the Han people, neither side will be happy!</a:t>
            </a: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4" name="Rectangular Callout 3"/>
          <p:cNvSpPr/>
          <p:nvPr/>
        </p:nvSpPr>
        <p:spPr>
          <a:xfrm>
            <a:off x="5014119" y="1648411"/>
            <a:ext cx="3171118" cy="1263316"/>
          </a:xfrm>
          <a:prstGeom prst="wedgeRectCallout">
            <a:avLst>
              <a:gd name="adj1" fmla="val 82992"/>
              <a:gd name="adj2" fmla="val 590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dirty="0">
                <a:solidFill>
                  <a:schemeClr val="tx1"/>
                </a:solidFill>
                <a:latin typeface="Times New Roman" panose="02020603050405020304" pitchFamily="18" charset="0"/>
                <a:cs typeface="Times New Roman" panose="02020603050405020304" pitchFamily="18" charset="0"/>
              </a:rPr>
              <a:t>Do not worry. I will order the Hu people to become more Chinese in their culture. Cultural differences will be reduced, and everyone can live happily together.</a:t>
            </a: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5" name="Rectangular Callout 4"/>
          <p:cNvSpPr/>
          <p:nvPr/>
        </p:nvSpPr>
        <p:spPr>
          <a:xfrm>
            <a:off x="4704712" y="3152274"/>
            <a:ext cx="2988451" cy="1263316"/>
          </a:xfrm>
          <a:prstGeom prst="wedgeRectCallout">
            <a:avLst>
              <a:gd name="adj1" fmla="val -91917"/>
              <a:gd name="adj2" fmla="val -51786"/>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Times New Roman" panose="02020603050405020304" pitchFamily="18" charset="0"/>
                <a:cs typeface="Times New Roman" panose="02020603050405020304" pitchFamily="18" charset="0"/>
              </a:rPr>
              <a:t>Great! We of Luoyang are relieved. We will be loyal to the emperor!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212" y="381000"/>
            <a:ext cx="4298232" cy="515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184414" y="3446093"/>
            <a:ext cx="738664" cy="1200329"/>
          </a:xfrm>
          <a:prstGeom prst="rect">
            <a:avLst/>
          </a:prstGeom>
          <a:noFill/>
        </p:spPr>
        <p:txBody>
          <a:bodyPr vert="horz" wrap="square" rtlCol="0">
            <a:spAutoFit/>
          </a:bodyPr>
          <a:lstStyle/>
          <a:p>
            <a:r>
              <a:rPr lang="en-US" altLang="zh-CN" dirty="0">
                <a:latin typeface="Times New Roman" panose="02020603050405020304" pitchFamily="18" charset="0"/>
                <a:cs typeface="Times New Roman" panose="02020603050405020304" pitchFamily="18" charset="0"/>
              </a:rPr>
              <a:t>Emperor Xiaowen</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3001" y="2728618"/>
            <a:ext cx="738664" cy="923330"/>
          </a:xfrm>
          <a:prstGeom prst="rect">
            <a:avLst/>
          </a:prstGeom>
          <a:noFill/>
        </p:spPr>
        <p:txBody>
          <a:bodyPr vert="horz" wrap="square" rtlCol="0">
            <a:spAutoFit/>
          </a:bodyPr>
          <a:lstStyle/>
          <a:p>
            <a:pPr algn="ctr"/>
            <a:r>
              <a:rPr lang="en-US" dirty="0">
                <a:latin typeface="Times New Roman" panose="02020603050405020304" pitchFamily="18" charset="0"/>
                <a:cs typeface="Times New Roman" panose="02020603050405020304" pitchFamily="18" charset="0"/>
              </a:rPr>
              <a:t>Han Minister</a:t>
            </a:r>
          </a:p>
        </p:txBody>
      </p:sp>
    </p:spTree>
    <p:extLst>
      <p:ext uri="{BB962C8B-B14F-4D97-AF65-F5344CB8AC3E}">
        <p14:creationId xmlns:p14="http://schemas.microsoft.com/office/powerpoint/2010/main" val="2153654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222" y="78828"/>
            <a:ext cx="4767507"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3200" dirty="0">
                <a:latin typeface="微软雅黑" panose="020B0503020204020204" pitchFamily="34" charset="-122"/>
                <a:ea typeface="微软雅黑" panose="020B0503020204020204" pitchFamily="34" charset="-122"/>
              </a:rPr>
              <a:t>四</a:t>
            </a:r>
            <a:r>
              <a:rPr lang="zh-TW" altLang="en-US"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北魏孝文帝漢化措施</a:t>
            </a:r>
            <a:endParaRPr lang="en-US" sz="3200" dirty="0">
              <a:latin typeface="微软雅黑" panose="020B0503020204020204" pitchFamily="34" charset="-122"/>
              <a:ea typeface="微软雅黑" panose="020B0503020204020204" pitchFamily="34" charset="-122"/>
            </a:endParaRPr>
          </a:p>
        </p:txBody>
      </p:sp>
      <p:sp>
        <p:nvSpPr>
          <p:cNvPr id="3" name="TextBox 2"/>
          <p:cNvSpPr txBox="1"/>
          <p:nvPr/>
        </p:nvSpPr>
        <p:spPr>
          <a:xfrm>
            <a:off x="213519" y="762000"/>
            <a:ext cx="2819400" cy="523220"/>
          </a:xfrm>
          <a:prstGeom prst="rect">
            <a:avLst/>
          </a:prstGeom>
          <a:noFill/>
        </p:spPr>
        <p:txBody>
          <a:bodyPr wrap="square" rtlCol="0">
            <a:spAutoFit/>
          </a:bodyPr>
          <a:lstStyle/>
          <a:p>
            <a:r>
              <a:rPr lang="en-US" altLang="zh-TW" sz="2800" dirty="0" smtClean="0">
                <a:solidFill>
                  <a:schemeClr val="tx2"/>
                </a:solidFill>
              </a:rPr>
              <a:t>2. </a:t>
            </a:r>
            <a:r>
              <a:rPr lang="zh-TW"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改</a:t>
            </a:r>
            <a:r>
              <a:rPr lang="zh-TW" altLang="en-US" sz="2800"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胡姓為漢姓</a:t>
            </a:r>
          </a:p>
        </p:txBody>
      </p:sp>
      <p:graphicFrame>
        <p:nvGraphicFramePr>
          <p:cNvPr id="7" name="Table 6"/>
          <p:cNvGraphicFramePr>
            <a:graphicFrameLocks noGrp="1"/>
          </p:cNvGraphicFramePr>
          <p:nvPr>
            <p:extLst>
              <p:ext uri="{D42A27DB-BD31-4B8C-83A1-F6EECF244321}">
                <p14:modId xmlns:p14="http://schemas.microsoft.com/office/powerpoint/2010/main" val="3698998779"/>
              </p:ext>
            </p:extLst>
          </p:nvPr>
        </p:nvGraphicFramePr>
        <p:xfrm>
          <a:off x="235803" y="1304196"/>
          <a:ext cx="4038600" cy="2595880"/>
        </p:xfrm>
        <a:graphic>
          <a:graphicData uri="http://schemas.openxmlformats.org/drawingml/2006/table">
            <a:tbl>
              <a:tblPr firstRow="1" bandRow="1">
                <a:tableStyleId>{21E4AEA4-8DFA-4A89-87EB-49C32662AFE0}</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zh-CN" altLang="en-US" b="1" dirty="0" smtClean="0"/>
                        <a:t>胡人姓氏</a:t>
                      </a:r>
                      <a:endParaRPr lang="en-US" b="1" dirty="0"/>
                    </a:p>
                  </a:txBody>
                  <a:tcPr/>
                </a:tc>
                <a:tc>
                  <a:txBody>
                    <a:bodyPr/>
                    <a:lstStyle/>
                    <a:p>
                      <a:pPr algn="ctr"/>
                      <a:r>
                        <a:rPr lang="zh-CN" altLang="en-US" b="1" dirty="0" smtClean="0"/>
                        <a:t>漢姓</a:t>
                      </a:r>
                      <a:endParaRPr lang="en-US" b="1" dirty="0"/>
                    </a:p>
                  </a:txBody>
                  <a:tcPr/>
                </a:tc>
                <a:extLst>
                  <a:ext uri="{0D108BD9-81ED-4DB2-BD59-A6C34878D82A}">
                    <a16:rowId xmlns:a16="http://schemas.microsoft.com/office/drawing/2014/main" val="10000"/>
                  </a:ext>
                </a:extLst>
              </a:tr>
              <a:tr h="370840">
                <a:tc>
                  <a:txBody>
                    <a:bodyPr/>
                    <a:lstStyle/>
                    <a:p>
                      <a:pPr algn="ctr"/>
                      <a:r>
                        <a:rPr lang="zh-CN" altLang="en-US" dirty="0" smtClean="0"/>
                        <a:t>拓跋</a:t>
                      </a:r>
                      <a:endParaRPr lang="en-US" dirty="0"/>
                    </a:p>
                  </a:txBody>
                  <a:tcPr/>
                </a:tc>
                <a:tc>
                  <a:txBody>
                    <a:bodyPr/>
                    <a:lstStyle/>
                    <a:p>
                      <a:pPr algn="ctr"/>
                      <a:r>
                        <a:rPr lang="zh-CN" altLang="en-US" dirty="0" smtClean="0"/>
                        <a:t>元</a:t>
                      </a:r>
                      <a:endParaRPr lang="en-US" dirty="0"/>
                    </a:p>
                  </a:txBody>
                  <a:tcPr/>
                </a:tc>
                <a:extLst>
                  <a:ext uri="{0D108BD9-81ED-4DB2-BD59-A6C34878D82A}">
                    <a16:rowId xmlns:a16="http://schemas.microsoft.com/office/drawing/2014/main" val="10001"/>
                  </a:ext>
                </a:extLst>
              </a:tr>
              <a:tr h="370840">
                <a:tc>
                  <a:txBody>
                    <a:bodyPr/>
                    <a:lstStyle/>
                    <a:p>
                      <a:pPr algn="ctr"/>
                      <a:r>
                        <a:rPr lang="zh-CN" altLang="en-US" dirty="0" smtClean="0"/>
                        <a:t>步六孤</a:t>
                      </a:r>
                      <a:endParaRPr lang="en-US" dirty="0"/>
                    </a:p>
                  </a:txBody>
                  <a:tcPr/>
                </a:tc>
                <a:tc>
                  <a:txBody>
                    <a:bodyPr/>
                    <a:lstStyle/>
                    <a:p>
                      <a:pPr algn="ctr"/>
                      <a:r>
                        <a:rPr lang="zh-CN" altLang="en-US" dirty="0" smtClean="0"/>
                        <a:t>陸</a:t>
                      </a:r>
                      <a:endParaRPr lang="en-US" dirty="0"/>
                    </a:p>
                  </a:txBody>
                  <a:tcPr/>
                </a:tc>
                <a:extLst>
                  <a:ext uri="{0D108BD9-81ED-4DB2-BD59-A6C34878D82A}">
                    <a16:rowId xmlns:a16="http://schemas.microsoft.com/office/drawing/2014/main" val="10002"/>
                  </a:ext>
                </a:extLst>
              </a:tr>
              <a:tr h="370840">
                <a:tc>
                  <a:txBody>
                    <a:bodyPr/>
                    <a:lstStyle/>
                    <a:p>
                      <a:pPr algn="ctr"/>
                      <a:r>
                        <a:rPr lang="zh-CN" altLang="en-US" dirty="0" smtClean="0"/>
                        <a:t>獨孤</a:t>
                      </a:r>
                      <a:endParaRPr lang="en-US" dirty="0"/>
                    </a:p>
                  </a:txBody>
                  <a:tcPr/>
                </a:tc>
                <a:tc>
                  <a:txBody>
                    <a:bodyPr/>
                    <a:lstStyle/>
                    <a:p>
                      <a:pPr algn="ctr"/>
                      <a:r>
                        <a:rPr lang="zh-CN" altLang="en-US" dirty="0" smtClean="0"/>
                        <a:t>劉</a:t>
                      </a:r>
                      <a:endParaRPr lang="en-US" dirty="0"/>
                    </a:p>
                  </a:txBody>
                  <a:tcPr/>
                </a:tc>
                <a:extLst>
                  <a:ext uri="{0D108BD9-81ED-4DB2-BD59-A6C34878D82A}">
                    <a16:rowId xmlns:a16="http://schemas.microsoft.com/office/drawing/2014/main" val="10003"/>
                  </a:ext>
                </a:extLst>
              </a:tr>
              <a:tr h="370840">
                <a:tc>
                  <a:txBody>
                    <a:bodyPr/>
                    <a:lstStyle/>
                    <a:p>
                      <a:pPr algn="ctr"/>
                      <a:r>
                        <a:rPr lang="zh-CN" altLang="en-US" sz="1800" b="0" i="0" kern="1200" dirty="0" smtClean="0">
                          <a:solidFill>
                            <a:schemeClr val="dk1"/>
                          </a:solidFill>
                          <a:effectLst/>
                          <a:latin typeface="+mn-lt"/>
                          <a:ea typeface="+mn-ea"/>
                          <a:cs typeface="+mn-cs"/>
                        </a:rPr>
                        <a:t>丘穆稜</a:t>
                      </a:r>
                      <a:endParaRPr lang="en-US" dirty="0"/>
                    </a:p>
                  </a:txBody>
                  <a:tcPr/>
                </a:tc>
                <a:tc>
                  <a:txBody>
                    <a:bodyPr/>
                    <a:lstStyle/>
                    <a:p>
                      <a:pPr algn="ctr"/>
                      <a:r>
                        <a:rPr lang="zh-CN" altLang="en-US" dirty="0" smtClean="0"/>
                        <a:t>穆</a:t>
                      </a:r>
                      <a:endParaRPr lang="en-US" dirty="0"/>
                    </a:p>
                  </a:txBody>
                  <a:tcPr/>
                </a:tc>
                <a:extLst>
                  <a:ext uri="{0D108BD9-81ED-4DB2-BD59-A6C34878D82A}">
                    <a16:rowId xmlns:a16="http://schemas.microsoft.com/office/drawing/2014/main" val="10004"/>
                  </a:ext>
                </a:extLst>
              </a:tr>
              <a:tr h="370840">
                <a:tc>
                  <a:txBody>
                    <a:bodyPr/>
                    <a:lstStyle/>
                    <a:p>
                      <a:pPr algn="ctr"/>
                      <a:r>
                        <a:rPr lang="zh-CN" altLang="en-US" sz="1800" b="0" i="0" kern="1200" dirty="0" smtClean="0">
                          <a:solidFill>
                            <a:schemeClr val="dk1"/>
                          </a:solidFill>
                          <a:effectLst/>
                          <a:latin typeface="+mn-lt"/>
                          <a:ea typeface="+mn-ea"/>
                          <a:cs typeface="+mn-cs"/>
                        </a:rPr>
                        <a:t>賀賴</a:t>
                      </a:r>
                      <a:endParaRPr lang="en-US" dirty="0"/>
                    </a:p>
                  </a:txBody>
                  <a:tcPr/>
                </a:tc>
                <a:tc>
                  <a:txBody>
                    <a:bodyPr/>
                    <a:lstStyle/>
                    <a:p>
                      <a:pPr algn="ctr"/>
                      <a:r>
                        <a:rPr lang="zh-CN" altLang="en-US" dirty="0" smtClean="0"/>
                        <a:t>賀</a:t>
                      </a:r>
                      <a:endParaRPr lang="en-US" dirty="0"/>
                    </a:p>
                  </a:txBody>
                  <a:tcPr/>
                </a:tc>
                <a:extLst>
                  <a:ext uri="{0D108BD9-81ED-4DB2-BD59-A6C34878D82A}">
                    <a16:rowId xmlns:a16="http://schemas.microsoft.com/office/drawing/2014/main" val="10005"/>
                  </a:ext>
                </a:extLst>
              </a:tr>
              <a:tr h="370840">
                <a:tc>
                  <a:txBody>
                    <a:bodyPr/>
                    <a:lstStyle/>
                    <a:p>
                      <a:pPr algn="ctr"/>
                      <a:r>
                        <a:rPr lang="zh-CN" altLang="en-US" b="0" i="0" dirty="0" smtClean="0">
                          <a:solidFill>
                            <a:srgbClr val="202122"/>
                          </a:solidFill>
                          <a:effectLst/>
                          <a:latin typeface="Arial"/>
                        </a:rPr>
                        <a:t>賀樓</a:t>
                      </a:r>
                      <a:endParaRPr lang="en-US" dirty="0"/>
                    </a:p>
                  </a:txBody>
                  <a:tcPr/>
                </a:tc>
                <a:tc>
                  <a:txBody>
                    <a:bodyPr/>
                    <a:lstStyle/>
                    <a:p>
                      <a:pPr algn="ctr"/>
                      <a:r>
                        <a:rPr lang="zh-CN" altLang="en-US" dirty="0" smtClean="0"/>
                        <a:t>樓</a:t>
                      </a:r>
                      <a:endParaRPr lang="en-US" dirty="0"/>
                    </a:p>
                  </a:txBody>
                  <a:tcPr/>
                </a:tc>
                <a:extLst>
                  <a:ext uri="{0D108BD9-81ED-4DB2-BD59-A6C34878D82A}">
                    <a16:rowId xmlns:a16="http://schemas.microsoft.com/office/drawing/2014/main" val="10006"/>
                  </a:ext>
                </a:extLst>
              </a:tr>
            </a:tbl>
          </a:graphicData>
        </a:graphic>
      </p:graphicFrame>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29" y="1007446"/>
            <a:ext cx="2857143" cy="2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29" y="3305002"/>
            <a:ext cx="2857143" cy="2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2119" y="3305003"/>
            <a:ext cx="2857143" cy="2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90519" y="1905000"/>
            <a:ext cx="685800" cy="369332"/>
          </a:xfrm>
          <a:prstGeom prst="rect">
            <a:avLst/>
          </a:prstGeom>
          <a:noFill/>
        </p:spPr>
        <p:txBody>
          <a:bodyPr wrap="square" rtlCol="0">
            <a:spAutoFit/>
          </a:bodyPr>
          <a:lstStyle/>
          <a:p>
            <a:r>
              <a:rPr lang="zh-CN" altLang="en-US" dirty="0" smtClean="0"/>
              <a:t>拓跋</a:t>
            </a:r>
            <a:endParaRPr lang="en-US" dirty="0"/>
          </a:p>
        </p:txBody>
      </p:sp>
      <p:sp>
        <p:nvSpPr>
          <p:cNvPr id="13" name="TextBox 12"/>
          <p:cNvSpPr txBox="1"/>
          <p:nvPr/>
        </p:nvSpPr>
        <p:spPr>
          <a:xfrm>
            <a:off x="9738519" y="4169560"/>
            <a:ext cx="990600" cy="369332"/>
          </a:xfrm>
          <a:prstGeom prst="rect">
            <a:avLst/>
          </a:prstGeom>
          <a:noFill/>
        </p:spPr>
        <p:txBody>
          <a:bodyPr wrap="square" rtlCol="0">
            <a:spAutoFit/>
          </a:bodyPr>
          <a:lstStyle/>
          <a:p>
            <a:r>
              <a:rPr lang="zh-CN" altLang="en-US" dirty="0" smtClean="0"/>
              <a:t>步六孤</a:t>
            </a:r>
            <a:endParaRPr lang="en-US" dirty="0"/>
          </a:p>
        </p:txBody>
      </p:sp>
      <p:sp>
        <p:nvSpPr>
          <p:cNvPr id="14" name="TextBox 13"/>
          <p:cNvSpPr txBox="1"/>
          <p:nvPr/>
        </p:nvSpPr>
        <p:spPr>
          <a:xfrm>
            <a:off x="6684582" y="4195258"/>
            <a:ext cx="685800" cy="369332"/>
          </a:xfrm>
          <a:prstGeom prst="rect">
            <a:avLst/>
          </a:prstGeom>
          <a:noFill/>
        </p:spPr>
        <p:txBody>
          <a:bodyPr wrap="square" rtlCol="0">
            <a:spAutoFit/>
          </a:bodyPr>
          <a:lstStyle/>
          <a:p>
            <a:r>
              <a:rPr lang="zh-CN" altLang="en-US" dirty="0" smtClean="0"/>
              <a:t>獨孤</a:t>
            </a:r>
            <a:endParaRPr lang="en-US" dirty="0"/>
          </a:p>
        </p:txBody>
      </p:sp>
      <p:sp>
        <p:nvSpPr>
          <p:cNvPr id="12" name="TextBox 11"/>
          <p:cNvSpPr txBox="1"/>
          <p:nvPr/>
        </p:nvSpPr>
        <p:spPr>
          <a:xfrm>
            <a:off x="8062119" y="2417470"/>
            <a:ext cx="3161943" cy="369332"/>
          </a:xfrm>
          <a:prstGeom prst="rect">
            <a:avLst/>
          </a:prstGeom>
          <a:noFill/>
        </p:spPr>
        <p:txBody>
          <a:bodyPr wrap="square" rtlCol="0">
            <a:spAutoFit/>
          </a:bodyPr>
          <a:lstStyle/>
          <a:p>
            <a:r>
              <a:rPr lang="zh-CN" altLang="en-US" dirty="0" smtClean="0"/>
              <a:t>請為鮮卑人填上新的漢姓</a:t>
            </a:r>
            <a:endParaRPr lang="en-US" dirty="0"/>
          </a:p>
        </p:txBody>
      </p:sp>
      <p:sp>
        <p:nvSpPr>
          <p:cNvPr id="4" name="文字方塊 3"/>
          <p:cNvSpPr txBox="1"/>
          <p:nvPr/>
        </p:nvSpPr>
        <p:spPr>
          <a:xfrm>
            <a:off x="6819733" y="2456845"/>
            <a:ext cx="415498" cy="369332"/>
          </a:xfrm>
          <a:prstGeom prst="rect">
            <a:avLst/>
          </a:prstGeom>
          <a:noFill/>
        </p:spPr>
        <p:txBody>
          <a:bodyPr wrap="none" rtlCol="0">
            <a:spAutoFit/>
          </a:bodyPr>
          <a:lstStyle/>
          <a:p>
            <a:r>
              <a:rPr lang="zh-TW" altLang="en-US" dirty="0" smtClean="0">
                <a:solidFill>
                  <a:srgbClr val="FF0000"/>
                </a:solidFill>
                <a:latin typeface="SimSun" panose="02010600030101010101" pitchFamily="2" charset="-122"/>
                <a:ea typeface="SimSun" panose="02010600030101010101" pitchFamily="2" charset="-122"/>
              </a:rPr>
              <a:t>元</a:t>
            </a:r>
            <a:endParaRPr lang="zh-HK" altLang="en-US" dirty="0">
              <a:solidFill>
                <a:srgbClr val="FF0000"/>
              </a:solidFill>
              <a:latin typeface="SimSun" panose="02010600030101010101" pitchFamily="2" charset="-122"/>
              <a:ea typeface="SimSun" panose="02010600030101010101" pitchFamily="2" charset="-122"/>
            </a:endParaRPr>
          </a:p>
        </p:txBody>
      </p:sp>
      <p:sp>
        <p:nvSpPr>
          <p:cNvPr id="15" name="文字方塊 14"/>
          <p:cNvSpPr txBox="1"/>
          <p:nvPr/>
        </p:nvSpPr>
        <p:spPr>
          <a:xfrm>
            <a:off x="6819733" y="4733573"/>
            <a:ext cx="415498" cy="369332"/>
          </a:xfrm>
          <a:prstGeom prst="rect">
            <a:avLst/>
          </a:prstGeom>
          <a:noFill/>
        </p:spPr>
        <p:txBody>
          <a:bodyPr wrap="none" rtlCol="0">
            <a:spAutoFit/>
          </a:bodyPr>
          <a:lstStyle/>
          <a:p>
            <a:r>
              <a:rPr lang="zh-TW" altLang="en-US" dirty="0">
                <a:solidFill>
                  <a:srgbClr val="FF0000"/>
                </a:solidFill>
                <a:latin typeface="SimSun" panose="02010600030101010101" pitchFamily="2" charset="-122"/>
                <a:ea typeface="SimSun" panose="02010600030101010101" pitchFamily="2" charset="-122"/>
              </a:rPr>
              <a:t>劉</a:t>
            </a:r>
            <a:endParaRPr lang="zh-HK" altLang="en-US" dirty="0">
              <a:solidFill>
                <a:srgbClr val="FF0000"/>
              </a:solidFill>
              <a:latin typeface="SimSun" panose="02010600030101010101" pitchFamily="2" charset="-122"/>
              <a:ea typeface="SimSun" panose="02010600030101010101" pitchFamily="2" charset="-122"/>
            </a:endParaRPr>
          </a:p>
        </p:txBody>
      </p:sp>
      <p:sp>
        <p:nvSpPr>
          <p:cNvPr id="16" name="文字方塊 15"/>
          <p:cNvSpPr txBox="1"/>
          <p:nvPr/>
        </p:nvSpPr>
        <p:spPr>
          <a:xfrm>
            <a:off x="10026070" y="4733573"/>
            <a:ext cx="415498" cy="369332"/>
          </a:xfrm>
          <a:prstGeom prst="rect">
            <a:avLst/>
          </a:prstGeom>
          <a:noFill/>
        </p:spPr>
        <p:txBody>
          <a:bodyPr wrap="none" rtlCol="0">
            <a:spAutoFit/>
          </a:bodyPr>
          <a:lstStyle/>
          <a:p>
            <a:r>
              <a:rPr lang="zh-TW" altLang="en-US" dirty="0">
                <a:solidFill>
                  <a:srgbClr val="FF0000"/>
                </a:solidFill>
                <a:latin typeface="SimSun" panose="02010600030101010101" pitchFamily="2" charset="-122"/>
                <a:ea typeface="SimSun" panose="02010600030101010101" pitchFamily="2" charset="-122"/>
              </a:rPr>
              <a:t>陸</a:t>
            </a:r>
            <a:endParaRPr lang="zh-HK" altLang="en-US" dirty="0">
              <a:solidFill>
                <a:srgbClr val="FF0000"/>
              </a:solidFill>
              <a:latin typeface="SimSun" panose="02010600030101010101" pitchFamily="2" charset="-122"/>
              <a:ea typeface="SimSun" panose="02010600030101010101" pitchFamily="2" charset="-122"/>
            </a:endParaRPr>
          </a:p>
        </p:txBody>
      </p:sp>
      <p:sp>
        <p:nvSpPr>
          <p:cNvPr id="5" name="文字方塊 4"/>
          <p:cNvSpPr txBox="1"/>
          <p:nvPr/>
        </p:nvSpPr>
        <p:spPr>
          <a:xfrm>
            <a:off x="191234" y="3954117"/>
            <a:ext cx="4083169" cy="338554"/>
          </a:xfrm>
          <a:prstGeom prst="rect">
            <a:avLst/>
          </a:prstGeom>
          <a:noFill/>
        </p:spPr>
        <p:txBody>
          <a:bodyPr wrap="none" rtlCol="0">
            <a:spAutoFit/>
          </a:bodyPr>
          <a:lstStyle/>
          <a:p>
            <a:r>
              <a:rPr lang="zh-TW" altLang="en-US" sz="1600" dirty="0" smtClean="0">
                <a:latin typeface="SimSun" panose="02010600030101010101" pitchFamily="2" charset="-122"/>
                <a:ea typeface="SimSun" panose="02010600030101010101" pitchFamily="2" charset="-122"/>
              </a:rPr>
              <a:t>活動：請表列班中少數族裔同學的中文姓氏</a:t>
            </a:r>
            <a:endParaRPr lang="en-US" altLang="zh-TW" sz="1600" dirty="0" smtClean="0">
              <a:latin typeface="SimSun" panose="02010600030101010101" pitchFamily="2" charset="-122"/>
              <a:ea typeface="SimSun" panose="02010600030101010101" pitchFamily="2"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2390936220"/>
              </p:ext>
            </p:extLst>
          </p:nvPr>
        </p:nvGraphicFramePr>
        <p:xfrm>
          <a:off x="777128" y="4323415"/>
          <a:ext cx="2955950" cy="2468777"/>
        </p:xfrm>
        <a:graphic>
          <a:graphicData uri="http://schemas.openxmlformats.org/drawingml/2006/table">
            <a:tbl>
              <a:tblPr firstRow="1" bandRow="1">
                <a:tableStyleId>{5C22544A-7EE6-4342-B048-85BDC9FD1C3A}</a:tableStyleId>
              </a:tblPr>
              <a:tblGrid>
                <a:gridCol w="1477975">
                  <a:extLst>
                    <a:ext uri="{9D8B030D-6E8A-4147-A177-3AD203B41FA5}">
                      <a16:colId xmlns:a16="http://schemas.microsoft.com/office/drawing/2014/main" val="1681345050"/>
                    </a:ext>
                  </a:extLst>
                </a:gridCol>
                <a:gridCol w="1477975">
                  <a:extLst>
                    <a:ext uri="{9D8B030D-6E8A-4147-A177-3AD203B41FA5}">
                      <a16:colId xmlns:a16="http://schemas.microsoft.com/office/drawing/2014/main" val="3171895253"/>
                    </a:ext>
                  </a:extLst>
                </a:gridCol>
              </a:tblGrid>
              <a:tr h="285936">
                <a:tc>
                  <a:txBody>
                    <a:bodyPr/>
                    <a:lstStyle/>
                    <a:p>
                      <a:pPr algn="ctr"/>
                      <a:r>
                        <a:rPr lang="zh-TW" altLang="en-US" sz="1400" dirty="0" smtClean="0"/>
                        <a:t>原本外文姓氏</a:t>
                      </a:r>
                      <a:endParaRPr lang="zh-HK" altLang="en-US" sz="1400" dirty="0"/>
                    </a:p>
                  </a:txBody>
                  <a:tcPr/>
                </a:tc>
                <a:tc>
                  <a:txBody>
                    <a:bodyPr/>
                    <a:lstStyle/>
                    <a:p>
                      <a:pPr algn="ctr"/>
                      <a:r>
                        <a:rPr lang="zh-TW" altLang="en-US" sz="1400" dirty="0" smtClean="0"/>
                        <a:t>中文姓氏</a:t>
                      </a:r>
                      <a:endParaRPr lang="zh-HK" altLang="en-US" sz="1400" dirty="0"/>
                    </a:p>
                  </a:txBody>
                  <a:tcPr/>
                </a:tc>
                <a:extLst>
                  <a:ext uri="{0D108BD9-81ED-4DB2-BD59-A6C34878D82A}">
                    <a16:rowId xmlns:a16="http://schemas.microsoft.com/office/drawing/2014/main" val="3547565972"/>
                  </a:ext>
                </a:extLst>
              </a:tr>
              <a:tr h="285936">
                <a:tc>
                  <a:txBody>
                    <a:bodyPr/>
                    <a:lstStyle/>
                    <a:p>
                      <a:endParaRPr lang="zh-HK" altLang="en-US" sz="1400" dirty="0"/>
                    </a:p>
                  </a:txBody>
                  <a:tcPr/>
                </a:tc>
                <a:tc>
                  <a:txBody>
                    <a:bodyPr/>
                    <a:lstStyle/>
                    <a:p>
                      <a:endParaRPr lang="zh-HK" altLang="en-US" sz="1400" dirty="0"/>
                    </a:p>
                  </a:txBody>
                  <a:tcPr/>
                </a:tc>
                <a:extLst>
                  <a:ext uri="{0D108BD9-81ED-4DB2-BD59-A6C34878D82A}">
                    <a16:rowId xmlns:a16="http://schemas.microsoft.com/office/drawing/2014/main" val="942126333"/>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4175123977"/>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763839623"/>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3411529104"/>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3478270232"/>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845222836"/>
                  </a:ext>
                </a:extLst>
              </a:tr>
              <a:tr h="335177">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2054558258"/>
                  </a:ext>
                </a:extLst>
              </a:tr>
            </a:tbl>
          </a:graphicData>
        </a:graphic>
      </p:graphicFrame>
    </p:spTree>
    <p:extLst>
      <p:ext uri="{BB962C8B-B14F-4D97-AF65-F5344CB8AC3E}">
        <p14:creationId xmlns:p14="http://schemas.microsoft.com/office/powerpoint/2010/main" val="41978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519" y="484226"/>
            <a:ext cx="10591800" cy="523220"/>
          </a:xfrm>
          <a:prstGeom prst="rect">
            <a:avLst/>
          </a:prstGeom>
          <a:noFill/>
        </p:spPr>
        <p:txBody>
          <a:bodyPr wrap="square" rtlCol="0">
            <a:spAutoFit/>
          </a:bodyPr>
          <a:lstStyle/>
          <a:p>
            <a:r>
              <a:rPr lang="en-US" altLang="zh-TW" sz="2800" dirty="0">
                <a:solidFill>
                  <a:schemeClr val="tx2"/>
                </a:solidFill>
                <a:latin typeface="Times New Roman" panose="02020603050405020304" pitchFamily="18" charset="0"/>
                <a:cs typeface="Times New Roman" panose="02020603050405020304" pitchFamily="18" charset="0"/>
              </a:rPr>
              <a:t>2. Turning Hu Surnames into Han Surnames</a:t>
            </a:r>
            <a:endParaRPr lang="zh-TW"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endParaRPr>
          </a:p>
        </p:txBody>
      </p:sp>
      <p:graphicFrame>
        <p:nvGraphicFramePr>
          <p:cNvPr id="7" name="Table 6"/>
          <p:cNvGraphicFramePr>
            <a:graphicFrameLocks noGrp="1"/>
          </p:cNvGraphicFramePr>
          <p:nvPr>
            <p:extLst/>
          </p:nvPr>
        </p:nvGraphicFramePr>
        <p:xfrm>
          <a:off x="235803" y="1304196"/>
          <a:ext cx="4038600" cy="2595880"/>
        </p:xfrm>
        <a:graphic>
          <a:graphicData uri="http://schemas.openxmlformats.org/drawingml/2006/table">
            <a:tbl>
              <a:tblPr firstRow="1" bandRow="1">
                <a:tableStyleId>{21E4AEA4-8DFA-4A89-87EB-49C32662AFE0}</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en-US" altLang="zh-CN" b="1" dirty="0"/>
                        <a:t>Hu Surname</a:t>
                      </a:r>
                      <a:endParaRPr lang="en-US" b="1" dirty="0"/>
                    </a:p>
                  </a:txBody>
                  <a:tcPr/>
                </a:tc>
                <a:tc>
                  <a:txBody>
                    <a:bodyPr/>
                    <a:lstStyle/>
                    <a:p>
                      <a:pPr algn="ctr"/>
                      <a:r>
                        <a:rPr lang="en-US" altLang="zh-CN" b="1" dirty="0"/>
                        <a:t>Han Surname</a:t>
                      </a:r>
                      <a:endParaRPr lang="en-US" b="1" dirty="0"/>
                    </a:p>
                  </a:txBody>
                  <a:tcPr/>
                </a:tc>
                <a:extLst>
                  <a:ext uri="{0D108BD9-81ED-4DB2-BD59-A6C34878D82A}">
                    <a16:rowId xmlns:a16="http://schemas.microsoft.com/office/drawing/2014/main" val="10000"/>
                  </a:ext>
                </a:extLst>
              </a:tr>
              <a:tr h="370840">
                <a:tc>
                  <a:txBody>
                    <a:bodyPr/>
                    <a:lstStyle/>
                    <a:p>
                      <a:pPr algn="ctr"/>
                      <a:r>
                        <a:rPr lang="en-US" altLang="zh-CN" dirty="0" err="1"/>
                        <a:t>Tuoba</a:t>
                      </a:r>
                      <a:endParaRPr lang="en-US" dirty="0"/>
                    </a:p>
                  </a:txBody>
                  <a:tcPr/>
                </a:tc>
                <a:tc>
                  <a:txBody>
                    <a:bodyPr/>
                    <a:lstStyle/>
                    <a:p>
                      <a:pPr algn="ctr"/>
                      <a:r>
                        <a:rPr lang="en-US" altLang="zh-CN" dirty="0"/>
                        <a:t>Yuan</a:t>
                      </a:r>
                      <a:endParaRPr lang="en-US" dirty="0"/>
                    </a:p>
                  </a:txBody>
                  <a:tcPr/>
                </a:tc>
                <a:extLst>
                  <a:ext uri="{0D108BD9-81ED-4DB2-BD59-A6C34878D82A}">
                    <a16:rowId xmlns:a16="http://schemas.microsoft.com/office/drawing/2014/main" val="10001"/>
                  </a:ext>
                </a:extLst>
              </a:tr>
              <a:tr h="370840">
                <a:tc>
                  <a:txBody>
                    <a:bodyPr/>
                    <a:lstStyle/>
                    <a:p>
                      <a:pPr algn="ctr"/>
                      <a:r>
                        <a:rPr lang="en-US" altLang="zh-CN" dirty="0" err="1"/>
                        <a:t>Buliugu</a:t>
                      </a:r>
                      <a:endParaRPr lang="en-US" dirty="0"/>
                    </a:p>
                  </a:txBody>
                  <a:tcPr/>
                </a:tc>
                <a:tc>
                  <a:txBody>
                    <a:bodyPr/>
                    <a:lstStyle/>
                    <a:p>
                      <a:pPr algn="ctr"/>
                      <a:r>
                        <a:rPr lang="en-US" altLang="zh-CN" dirty="0"/>
                        <a:t>Lu</a:t>
                      </a:r>
                      <a:endParaRPr lang="en-US" dirty="0"/>
                    </a:p>
                  </a:txBody>
                  <a:tcPr/>
                </a:tc>
                <a:extLst>
                  <a:ext uri="{0D108BD9-81ED-4DB2-BD59-A6C34878D82A}">
                    <a16:rowId xmlns:a16="http://schemas.microsoft.com/office/drawing/2014/main" val="10002"/>
                  </a:ext>
                </a:extLst>
              </a:tr>
              <a:tr h="370840">
                <a:tc>
                  <a:txBody>
                    <a:bodyPr/>
                    <a:lstStyle/>
                    <a:p>
                      <a:pPr algn="ctr"/>
                      <a:r>
                        <a:rPr lang="en-US" altLang="zh-CN" dirty="0" err="1"/>
                        <a:t>Dugu</a:t>
                      </a:r>
                      <a:endParaRPr lang="en-US" dirty="0"/>
                    </a:p>
                  </a:txBody>
                  <a:tcPr/>
                </a:tc>
                <a:tc>
                  <a:txBody>
                    <a:bodyPr/>
                    <a:lstStyle/>
                    <a:p>
                      <a:pPr algn="ctr"/>
                      <a:r>
                        <a:rPr lang="en-US" dirty="0"/>
                        <a:t>Liu</a:t>
                      </a:r>
                    </a:p>
                  </a:txBody>
                  <a:tcPr/>
                </a:tc>
                <a:extLst>
                  <a:ext uri="{0D108BD9-81ED-4DB2-BD59-A6C34878D82A}">
                    <a16:rowId xmlns:a16="http://schemas.microsoft.com/office/drawing/2014/main" val="10003"/>
                  </a:ext>
                </a:extLst>
              </a:tr>
              <a:tr h="370840">
                <a:tc>
                  <a:txBody>
                    <a:bodyPr/>
                    <a:lstStyle/>
                    <a:p>
                      <a:pPr algn="ctr"/>
                      <a:r>
                        <a:rPr lang="en-US" altLang="zh-CN" sz="1800" b="0" i="0" kern="1200" dirty="0" err="1">
                          <a:solidFill>
                            <a:schemeClr val="dk1"/>
                          </a:solidFill>
                          <a:effectLst/>
                          <a:latin typeface="+mn-lt"/>
                          <a:ea typeface="+mn-ea"/>
                          <a:cs typeface="+mn-cs"/>
                        </a:rPr>
                        <a:t>Qiumuleng</a:t>
                      </a:r>
                      <a:endParaRPr lang="en-US" dirty="0"/>
                    </a:p>
                  </a:txBody>
                  <a:tcPr/>
                </a:tc>
                <a:tc>
                  <a:txBody>
                    <a:bodyPr/>
                    <a:lstStyle/>
                    <a:p>
                      <a:pPr algn="ctr"/>
                      <a:r>
                        <a:rPr lang="en-US" altLang="zh-CN" dirty="0"/>
                        <a:t>Mu</a:t>
                      </a:r>
                      <a:endParaRPr lang="en-US" dirty="0"/>
                    </a:p>
                  </a:txBody>
                  <a:tcPr/>
                </a:tc>
                <a:extLst>
                  <a:ext uri="{0D108BD9-81ED-4DB2-BD59-A6C34878D82A}">
                    <a16:rowId xmlns:a16="http://schemas.microsoft.com/office/drawing/2014/main" val="10004"/>
                  </a:ext>
                </a:extLst>
              </a:tr>
              <a:tr h="370840">
                <a:tc>
                  <a:txBody>
                    <a:bodyPr/>
                    <a:lstStyle/>
                    <a:p>
                      <a:pPr algn="ctr"/>
                      <a:r>
                        <a:rPr lang="en-US" altLang="zh-CN" sz="1800" b="0" i="0" kern="1200" dirty="0" err="1">
                          <a:solidFill>
                            <a:schemeClr val="dk1"/>
                          </a:solidFill>
                          <a:effectLst/>
                          <a:latin typeface="+mn-lt"/>
                          <a:ea typeface="+mn-ea"/>
                          <a:cs typeface="+mn-cs"/>
                        </a:rPr>
                        <a:t>Helai</a:t>
                      </a:r>
                      <a:endParaRPr lang="en-US" dirty="0"/>
                    </a:p>
                  </a:txBody>
                  <a:tcPr/>
                </a:tc>
                <a:tc>
                  <a:txBody>
                    <a:bodyPr/>
                    <a:lstStyle/>
                    <a:p>
                      <a:pPr algn="ctr"/>
                      <a:r>
                        <a:rPr lang="en-US" altLang="zh-CN" dirty="0"/>
                        <a:t>He</a:t>
                      </a:r>
                      <a:endParaRPr lang="en-US" dirty="0"/>
                    </a:p>
                  </a:txBody>
                  <a:tcPr/>
                </a:tc>
                <a:extLst>
                  <a:ext uri="{0D108BD9-81ED-4DB2-BD59-A6C34878D82A}">
                    <a16:rowId xmlns:a16="http://schemas.microsoft.com/office/drawing/2014/main" val="10005"/>
                  </a:ext>
                </a:extLst>
              </a:tr>
              <a:tr h="370840">
                <a:tc>
                  <a:txBody>
                    <a:bodyPr/>
                    <a:lstStyle/>
                    <a:p>
                      <a:pPr algn="ctr"/>
                      <a:r>
                        <a:rPr lang="en-US" altLang="zh-CN" b="0" i="0" dirty="0" err="1">
                          <a:solidFill>
                            <a:srgbClr val="202122"/>
                          </a:solidFill>
                          <a:effectLst/>
                          <a:latin typeface="Arial"/>
                        </a:rPr>
                        <a:t>Helou</a:t>
                      </a:r>
                      <a:endParaRPr lang="en-US" dirty="0"/>
                    </a:p>
                  </a:txBody>
                  <a:tcPr/>
                </a:tc>
                <a:tc>
                  <a:txBody>
                    <a:bodyPr/>
                    <a:lstStyle/>
                    <a:p>
                      <a:pPr algn="ctr"/>
                      <a:r>
                        <a:rPr lang="en-US" altLang="zh-CN" dirty="0"/>
                        <a:t>Lou</a:t>
                      </a:r>
                      <a:endParaRPr lang="en-US" dirty="0"/>
                    </a:p>
                  </a:txBody>
                  <a:tcPr/>
                </a:tc>
                <a:extLst>
                  <a:ext uri="{0D108BD9-81ED-4DB2-BD59-A6C34878D82A}">
                    <a16:rowId xmlns:a16="http://schemas.microsoft.com/office/drawing/2014/main" val="10006"/>
                  </a:ext>
                </a:extLst>
              </a:tr>
            </a:tbl>
          </a:graphicData>
        </a:graphic>
      </p:graphicFrame>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29" y="1007446"/>
            <a:ext cx="2857143" cy="2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29" y="3305002"/>
            <a:ext cx="2857143" cy="2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2119" y="3305003"/>
            <a:ext cx="2857143" cy="2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14319" y="1876430"/>
            <a:ext cx="914400" cy="369332"/>
          </a:xfrm>
          <a:prstGeom prst="rect">
            <a:avLst/>
          </a:prstGeom>
          <a:noFill/>
        </p:spPr>
        <p:txBody>
          <a:bodyPr wrap="square" rtlCol="0">
            <a:spAutoFit/>
          </a:bodyPr>
          <a:lstStyle/>
          <a:p>
            <a:r>
              <a:rPr lang="en-US" altLang="zh-CN" dirty="0" err="1">
                <a:latin typeface="Times New Roman" panose="02020603050405020304" pitchFamily="18" charset="0"/>
                <a:cs typeface="Times New Roman" panose="02020603050405020304" pitchFamily="18" charset="0"/>
              </a:rPr>
              <a:t>Tuoba</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738519" y="4169560"/>
            <a:ext cx="990600" cy="369332"/>
          </a:xfrm>
          <a:prstGeom prst="rect">
            <a:avLst/>
          </a:prstGeom>
          <a:noFill/>
        </p:spPr>
        <p:txBody>
          <a:bodyPr wrap="square" rtlCol="0">
            <a:spAutoFit/>
          </a:bodyPr>
          <a:lstStyle/>
          <a:p>
            <a:r>
              <a:rPr lang="en-US" altLang="zh-CN" dirty="0" err="1">
                <a:latin typeface="Times New Roman" panose="02020603050405020304" pitchFamily="18" charset="0"/>
                <a:cs typeface="Times New Roman" panose="02020603050405020304" pitchFamily="18" charset="0"/>
              </a:rPr>
              <a:t>Buliugu</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684582" y="4195258"/>
            <a:ext cx="1187394" cy="369332"/>
          </a:xfrm>
          <a:prstGeom prst="rect">
            <a:avLst/>
          </a:prstGeom>
          <a:noFill/>
        </p:spPr>
        <p:txBody>
          <a:bodyPr wrap="square" rtlCol="0">
            <a:spAutoFit/>
          </a:bodyPr>
          <a:lstStyle/>
          <a:p>
            <a:r>
              <a:rPr lang="en-US" altLang="zh-CN" dirty="0" err="1">
                <a:latin typeface="Times New Roman" panose="02020603050405020304" pitchFamily="18" charset="0"/>
                <a:cs typeface="Times New Roman" panose="02020603050405020304" pitchFamily="18" charset="0"/>
              </a:rPr>
              <a:t>Dugu</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157547" y="2467640"/>
            <a:ext cx="3161943"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Please help to fill in the new Han surname for these </a:t>
            </a:r>
            <a:r>
              <a:rPr lang="en-US" altLang="zh-CN" dirty="0" err="1">
                <a:latin typeface="Times New Roman" panose="02020603050405020304" pitchFamily="18" charset="0"/>
                <a:cs typeface="Times New Roman" panose="02020603050405020304" pitchFamily="18" charset="0"/>
              </a:rPr>
              <a:t>Xiangbei</a:t>
            </a:r>
            <a:r>
              <a:rPr lang="en-US" altLang="zh-CN" dirty="0">
                <a:latin typeface="Times New Roman" panose="02020603050405020304" pitchFamily="18" charset="0"/>
                <a:cs typeface="Times New Roman" panose="02020603050405020304" pitchFamily="18" charset="0"/>
              </a:rPr>
              <a:t> people</a:t>
            </a:r>
            <a:endParaRPr lang="en-US"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6653788" y="2467640"/>
            <a:ext cx="659219" cy="369332"/>
          </a:xfrm>
          <a:prstGeom prst="rect">
            <a:avLst/>
          </a:prstGeom>
          <a:noFill/>
        </p:spPr>
        <p:txBody>
          <a:bodyPr wrap="none" rtlCol="0">
            <a:spAutoFit/>
          </a:bodyPr>
          <a:lstStyle/>
          <a:p>
            <a:r>
              <a:rPr lang="en-US" altLang="zh-TW"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Yuan</a:t>
            </a:r>
            <a:endParaRPr lang="zh-HK" altLang="en-US"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文字方塊 14"/>
          <p:cNvSpPr txBox="1"/>
          <p:nvPr/>
        </p:nvSpPr>
        <p:spPr>
          <a:xfrm>
            <a:off x="6819733" y="4733573"/>
            <a:ext cx="505267" cy="369332"/>
          </a:xfrm>
          <a:prstGeom prst="rect">
            <a:avLst/>
          </a:prstGeom>
          <a:noFill/>
        </p:spPr>
        <p:txBody>
          <a:bodyPr wrap="none" rtlCol="0">
            <a:spAutoFit/>
          </a:bodyPr>
          <a:lstStyle/>
          <a:p>
            <a:r>
              <a:rPr lang="en-US" altLang="zh-TW"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Liu</a:t>
            </a:r>
            <a:endParaRPr lang="zh-HK" altLang="en-US"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文字方塊 15"/>
          <p:cNvSpPr txBox="1"/>
          <p:nvPr/>
        </p:nvSpPr>
        <p:spPr>
          <a:xfrm>
            <a:off x="10026070" y="4733573"/>
            <a:ext cx="441146" cy="369332"/>
          </a:xfrm>
          <a:prstGeom prst="rect">
            <a:avLst/>
          </a:prstGeom>
          <a:noFill/>
        </p:spPr>
        <p:txBody>
          <a:bodyPr wrap="none" rtlCol="0">
            <a:spAutoFit/>
          </a:bodyPr>
          <a:lstStyle/>
          <a:p>
            <a:r>
              <a:rPr lang="en-US" altLang="zh-TW"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Lu</a:t>
            </a:r>
            <a:endParaRPr lang="zh-HK" altLang="en-US"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文字方塊 4"/>
          <p:cNvSpPr txBox="1"/>
          <p:nvPr/>
        </p:nvSpPr>
        <p:spPr>
          <a:xfrm>
            <a:off x="191234" y="3954117"/>
            <a:ext cx="4488352" cy="400110"/>
          </a:xfrm>
          <a:prstGeom prst="rect">
            <a:avLst/>
          </a:prstGeom>
          <a:noFill/>
        </p:spPr>
        <p:txBody>
          <a:bodyPr wrap="square" rtlCol="0">
            <a:spAutoFit/>
          </a:bodyPr>
          <a:lstStyle/>
          <a:p>
            <a:r>
              <a:rPr lang="en-US" altLang="zh-TW" sz="1000" dirty="0">
                <a:latin typeface="Times New Roman" panose="02020603050405020304" pitchFamily="18" charset="0"/>
                <a:ea typeface="SimSun" panose="02010600030101010101" pitchFamily="2" charset="-122"/>
                <a:cs typeface="Times New Roman" panose="02020603050405020304" pitchFamily="18" charset="0"/>
              </a:rPr>
              <a:t>Activity: Please list the Chinese surnames of the ethnic minority students in the class</a:t>
            </a:r>
          </a:p>
        </p:txBody>
      </p:sp>
      <p:graphicFrame>
        <p:nvGraphicFramePr>
          <p:cNvPr id="6" name="表格 5"/>
          <p:cNvGraphicFramePr>
            <a:graphicFrameLocks noGrp="1"/>
          </p:cNvGraphicFramePr>
          <p:nvPr>
            <p:extLst/>
          </p:nvPr>
        </p:nvGraphicFramePr>
        <p:xfrm>
          <a:off x="191234" y="4323415"/>
          <a:ext cx="4083170" cy="2346960"/>
        </p:xfrm>
        <a:graphic>
          <a:graphicData uri="http://schemas.openxmlformats.org/drawingml/2006/table">
            <a:tbl>
              <a:tblPr firstRow="1" bandRow="1">
                <a:tableStyleId>{5C22544A-7EE6-4342-B048-85BDC9FD1C3A}</a:tableStyleId>
              </a:tblPr>
              <a:tblGrid>
                <a:gridCol w="2041585">
                  <a:extLst>
                    <a:ext uri="{9D8B030D-6E8A-4147-A177-3AD203B41FA5}">
                      <a16:colId xmlns:a16="http://schemas.microsoft.com/office/drawing/2014/main" val="1681345050"/>
                    </a:ext>
                  </a:extLst>
                </a:gridCol>
                <a:gridCol w="2041585">
                  <a:extLst>
                    <a:ext uri="{9D8B030D-6E8A-4147-A177-3AD203B41FA5}">
                      <a16:colId xmlns:a16="http://schemas.microsoft.com/office/drawing/2014/main" val="3171895253"/>
                    </a:ext>
                  </a:extLst>
                </a:gridCol>
              </a:tblGrid>
              <a:tr h="285936">
                <a:tc>
                  <a:txBody>
                    <a:bodyPr/>
                    <a:lstStyle/>
                    <a:p>
                      <a:pPr algn="ctr"/>
                      <a:r>
                        <a:rPr lang="en-US" altLang="zh-TW" sz="1400" dirty="0"/>
                        <a:t>Surname in your</a:t>
                      </a:r>
                      <a:r>
                        <a:rPr lang="en-US" altLang="zh-TW" sz="1400" baseline="0" dirty="0"/>
                        <a:t> </a:t>
                      </a:r>
                    </a:p>
                    <a:p>
                      <a:pPr algn="ctr"/>
                      <a:r>
                        <a:rPr lang="en-US" altLang="zh-TW" sz="1400" baseline="0" dirty="0"/>
                        <a:t>native language</a:t>
                      </a:r>
                      <a:endParaRPr lang="zh-HK" altLang="en-US" sz="1400" dirty="0"/>
                    </a:p>
                  </a:txBody>
                  <a:tcPr/>
                </a:tc>
                <a:tc>
                  <a:txBody>
                    <a:bodyPr/>
                    <a:lstStyle/>
                    <a:p>
                      <a:pPr algn="ctr"/>
                      <a:r>
                        <a:rPr lang="en-US" altLang="zh-TW" sz="1400" dirty="0"/>
                        <a:t>Chinese Surname</a:t>
                      </a:r>
                      <a:endParaRPr lang="zh-HK" altLang="en-US" sz="1400" dirty="0"/>
                    </a:p>
                  </a:txBody>
                  <a:tcPr/>
                </a:tc>
                <a:extLst>
                  <a:ext uri="{0D108BD9-81ED-4DB2-BD59-A6C34878D82A}">
                    <a16:rowId xmlns:a16="http://schemas.microsoft.com/office/drawing/2014/main" val="3547565972"/>
                  </a:ext>
                </a:extLst>
              </a:tr>
              <a:tr h="285936">
                <a:tc>
                  <a:txBody>
                    <a:bodyPr/>
                    <a:lstStyle/>
                    <a:p>
                      <a:endParaRPr lang="zh-HK" altLang="en-US" sz="1400" dirty="0"/>
                    </a:p>
                  </a:txBody>
                  <a:tcPr/>
                </a:tc>
                <a:tc>
                  <a:txBody>
                    <a:bodyPr/>
                    <a:lstStyle/>
                    <a:p>
                      <a:endParaRPr lang="zh-HK" altLang="en-US" sz="1400" dirty="0"/>
                    </a:p>
                  </a:txBody>
                  <a:tcPr/>
                </a:tc>
                <a:extLst>
                  <a:ext uri="{0D108BD9-81ED-4DB2-BD59-A6C34878D82A}">
                    <a16:rowId xmlns:a16="http://schemas.microsoft.com/office/drawing/2014/main" val="942126333"/>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4175123977"/>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763839623"/>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3411529104"/>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3478270232"/>
                  </a:ext>
                </a:extLst>
              </a:tr>
              <a:tr h="285936">
                <a:tc>
                  <a:txBody>
                    <a:bodyPr/>
                    <a:lstStyle/>
                    <a:p>
                      <a:endParaRPr lang="zh-HK" altLang="en-US" sz="1400"/>
                    </a:p>
                  </a:txBody>
                  <a:tcPr/>
                </a:tc>
                <a:tc>
                  <a:txBody>
                    <a:bodyPr/>
                    <a:lstStyle/>
                    <a:p>
                      <a:endParaRPr lang="zh-HK" altLang="en-US" sz="1400" dirty="0"/>
                    </a:p>
                  </a:txBody>
                  <a:tcPr/>
                </a:tc>
                <a:extLst>
                  <a:ext uri="{0D108BD9-81ED-4DB2-BD59-A6C34878D82A}">
                    <a16:rowId xmlns:a16="http://schemas.microsoft.com/office/drawing/2014/main" val="845222836"/>
                  </a:ext>
                </a:extLst>
              </a:tr>
            </a:tbl>
          </a:graphicData>
        </a:graphic>
      </p:graphicFrame>
    </p:spTree>
    <p:extLst>
      <p:ext uri="{BB962C8B-B14F-4D97-AF65-F5344CB8AC3E}">
        <p14:creationId xmlns:p14="http://schemas.microsoft.com/office/powerpoint/2010/main" val="11029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491" y="1295400"/>
            <a:ext cx="11201827" cy="4524315"/>
          </a:xfrm>
          <a:prstGeom prst="rect">
            <a:avLst/>
          </a:prstGeom>
        </p:spPr>
        <p:txBody>
          <a:bodyPr wrap="square">
            <a:spAutoFit/>
          </a:bodyPr>
          <a:lstStyle/>
          <a:p>
            <a:pPr marL="342900" lvl="0" indent="-342900">
              <a:spcAft>
                <a:spcPts val="0"/>
              </a:spcAft>
              <a:buFont typeface="Times New Roman" panose="02020603050405020304" pitchFamily="18" charset="0"/>
              <a:buAutoNum type="arabicPeriod"/>
            </a:pPr>
            <a:r>
              <a:rPr lang="en-US" altLang="zh-TW" sz="4800" kern="100" dirty="0" smtClean="0">
                <a:latin typeface="Times New Roman" panose="02020603050405020304" pitchFamily="18" charset="0"/>
                <a:ea typeface="標楷體" panose="03000509000000000000" pitchFamily="65" charset="-120"/>
              </a:rPr>
              <a:t>Southern </a:t>
            </a:r>
            <a:r>
              <a:rPr lang="en-US" altLang="zh-TW" sz="4800" kern="100" dirty="0">
                <a:latin typeface="Times New Roman" panose="02020603050405020304" pitchFamily="18" charset="0"/>
                <a:ea typeface="標楷體" panose="03000509000000000000" pitchFamily="65" charset="-120"/>
              </a:rPr>
              <a:t>migration of nomadic </a:t>
            </a:r>
            <a:r>
              <a:rPr lang="en-US" altLang="zh-TW" sz="4800" kern="100" dirty="0" smtClean="0">
                <a:latin typeface="Times New Roman" panose="02020603050405020304" pitchFamily="18" charset="0"/>
                <a:ea typeface="標楷體" panose="03000509000000000000" pitchFamily="65" charset="-120"/>
              </a:rPr>
              <a:t>tribes</a:t>
            </a:r>
            <a:endParaRPr lang="zh-TW" altLang="zh-TW" sz="4800" kern="100" dirty="0">
              <a:latin typeface="Times New Roman" panose="02020603050405020304" pitchFamily="18" charset="0"/>
              <a:ea typeface="標楷體" panose="03000509000000000000" pitchFamily="65" charset="-120"/>
            </a:endParaRPr>
          </a:p>
          <a:p>
            <a:pPr marL="342900" lvl="0" indent="-342900">
              <a:spcAft>
                <a:spcPts val="0"/>
              </a:spcAft>
              <a:buFont typeface="Times New Roman" panose="02020603050405020304" pitchFamily="18" charset="0"/>
              <a:buAutoNum type="arabicPeriod"/>
            </a:pPr>
            <a:r>
              <a:rPr lang="en-US" altLang="zh-TW" sz="4800" kern="100" dirty="0" smtClean="0">
                <a:latin typeface="Times New Roman" panose="02020603050405020304" pitchFamily="18" charset="0"/>
                <a:ea typeface="標楷體" panose="03000509000000000000" pitchFamily="65" charset="-120"/>
              </a:rPr>
              <a:t>Movement </a:t>
            </a:r>
            <a:r>
              <a:rPr lang="en-US" altLang="zh-TW" sz="4800" kern="100" dirty="0">
                <a:latin typeface="Times New Roman" panose="02020603050405020304" pitchFamily="18" charset="0"/>
                <a:ea typeface="標楷體" panose="03000509000000000000" pitchFamily="65" charset="-120"/>
              </a:rPr>
              <a:t>of imperial capital and implementation of </a:t>
            </a:r>
            <a:r>
              <a:rPr lang="en-US" altLang="zh-TW" sz="4800" kern="100" dirty="0" err="1">
                <a:latin typeface="Times New Roman" panose="02020603050405020304" pitchFamily="18" charset="0"/>
                <a:ea typeface="標楷體" panose="03000509000000000000" pitchFamily="65" charset="-120"/>
              </a:rPr>
              <a:t>Sinicization</a:t>
            </a:r>
            <a:r>
              <a:rPr lang="en-US" altLang="zh-TW" sz="4800" kern="100" dirty="0">
                <a:latin typeface="Times New Roman" panose="02020603050405020304" pitchFamily="18" charset="0"/>
                <a:ea typeface="標楷體" panose="03000509000000000000" pitchFamily="65" charset="-120"/>
              </a:rPr>
              <a:t> measures by Emperor </a:t>
            </a:r>
            <a:r>
              <a:rPr lang="en-US" altLang="zh-TW" sz="4800" kern="100" dirty="0" smtClean="0">
                <a:latin typeface="Times New Roman" panose="02020603050405020304" pitchFamily="18" charset="0"/>
                <a:ea typeface="標楷體" panose="03000509000000000000" pitchFamily="65" charset="-120"/>
              </a:rPr>
              <a:t>Xiaowen</a:t>
            </a:r>
            <a:endParaRPr lang="zh-TW" altLang="zh-TW" sz="4800" kern="100" dirty="0">
              <a:latin typeface="Times New Roman" panose="02020603050405020304" pitchFamily="18" charset="0"/>
              <a:ea typeface="標楷體" panose="03000509000000000000" pitchFamily="65" charset="-120"/>
            </a:endParaRPr>
          </a:p>
          <a:p>
            <a:pPr marL="342900" lvl="0" indent="-342900">
              <a:spcAft>
                <a:spcPts val="0"/>
              </a:spcAft>
              <a:buFont typeface="Times New Roman" panose="02020603050405020304" pitchFamily="18" charset="0"/>
              <a:buAutoNum type="arabicPeriod"/>
            </a:pPr>
            <a:r>
              <a:rPr lang="en-US" altLang="zh-TW" sz="4800" kern="100" dirty="0" smtClean="0">
                <a:latin typeface="Times New Roman" panose="02020603050405020304" pitchFamily="18" charset="0"/>
                <a:ea typeface="標楷體" panose="03000509000000000000" pitchFamily="65" charset="-120"/>
              </a:rPr>
              <a:t>The </a:t>
            </a:r>
            <a:r>
              <a:rPr lang="en-US" altLang="zh-TW" sz="4800" kern="100" dirty="0">
                <a:latin typeface="Times New Roman" panose="02020603050405020304" pitchFamily="18" charset="0"/>
                <a:ea typeface="標楷體" panose="03000509000000000000" pitchFamily="65" charset="-120"/>
              </a:rPr>
              <a:t>impact of the </a:t>
            </a:r>
            <a:r>
              <a:rPr lang="en-US" altLang="zh-TW" sz="4800" kern="100" dirty="0" err="1">
                <a:latin typeface="Times New Roman" panose="02020603050405020304" pitchFamily="18" charset="0"/>
                <a:ea typeface="標楷體" panose="03000509000000000000" pitchFamily="65" charset="-120"/>
              </a:rPr>
              <a:t>Sinicization</a:t>
            </a:r>
            <a:r>
              <a:rPr lang="en-US" altLang="zh-TW" sz="4800" kern="100" dirty="0">
                <a:latin typeface="Times New Roman" panose="02020603050405020304" pitchFamily="18" charset="0"/>
                <a:ea typeface="標楷體" panose="03000509000000000000" pitchFamily="65" charset="-120"/>
              </a:rPr>
              <a:t> measures (such as ethnic integration</a:t>
            </a:r>
            <a:r>
              <a:rPr lang="en-US" altLang="zh-TW" sz="4800" kern="100" dirty="0" smtClean="0">
                <a:latin typeface="Times New Roman" panose="02020603050405020304" pitchFamily="18" charset="0"/>
                <a:ea typeface="標楷體" panose="03000509000000000000" pitchFamily="65" charset="-120"/>
              </a:rPr>
              <a:t>)</a:t>
            </a:r>
            <a:endParaRPr lang="zh-TW" altLang="zh-TW" sz="4800" kern="100" dirty="0">
              <a:effectLst/>
              <a:latin typeface="Times New Roman" panose="02020603050405020304" pitchFamily="18" charset="0"/>
              <a:ea typeface="標楷體" panose="03000509000000000000" pitchFamily="65" charset="-120"/>
            </a:endParaRPr>
          </a:p>
        </p:txBody>
      </p:sp>
      <p:sp>
        <p:nvSpPr>
          <p:cNvPr id="3" name="TextBox 2"/>
          <p:cNvSpPr txBox="1"/>
          <p:nvPr/>
        </p:nvSpPr>
        <p:spPr>
          <a:xfrm>
            <a:off x="746919" y="152400"/>
            <a:ext cx="7848600" cy="1015663"/>
          </a:xfrm>
          <a:prstGeom prst="rect">
            <a:avLst/>
          </a:prstGeom>
          <a:noFill/>
        </p:spPr>
        <p:txBody>
          <a:bodyPr wrap="square" rtlCol="0">
            <a:spAutoFit/>
          </a:bodyPr>
          <a:lstStyle/>
          <a:p>
            <a:pPr lvl="0" defTabSz="457200">
              <a:defRPr/>
            </a:pPr>
            <a:r>
              <a:rPr lang="en-US" altLang="zh-TW" sz="6000" kern="100" dirty="0">
                <a:latin typeface="Times New Roman" panose="02020603050405020304" pitchFamily="18" charset="0"/>
                <a:ea typeface="標楷體" panose="03000509000000000000" pitchFamily="65" charset="-120"/>
              </a:rPr>
              <a:t>Learning Objectives</a:t>
            </a:r>
            <a:endParaRPr lang="zh-HK" altLang="en-US" sz="6000" kern="0" dirty="0">
              <a:solidFill>
                <a:srgbClr val="000000"/>
              </a:solidFill>
              <a:latin typeface="Adobe 繁黑體 Std B" pitchFamily="34" charset="-128"/>
              <a:ea typeface="Adobe 繁黑體 Std B" pitchFamily="34" charset="-128"/>
            </a:endParaRPr>
          </a:p>
        </p:txBody>
      </p:sp>
    </p:spTree>
    <p:extLst>
      <p:ext uri="{BB962C8B-B14F-4D97-AF65-F5344CB8AC3E}">
        <p14:creationId xmlns:p14="http://schemas.microsoft.com/office/powerpoint/2010/main" val="2988864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221" y="78828"/>
            <a:ext cx="4911898"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3200" dirty="0">
                <a:latin typeface="微软雅黑" panose="020B0503020204020204" pitchFamily="34" charset="-122"/>
                <a:ea typeface="微软雅黑" panose="020B0503020204020204" pitchFamily="34" charset="-122"/>
              </a:rPr>
              <a:t>四</a:t>
            </a:r>
            <a:r>
              <a:rPr lang="zh-TW" altLang="en-US" sz="3200" dirty="0" smtClean="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北魏孝文帝漢化措施</a:t>
            </a:r>
            <a:endParaRPr lang="en-US" altLang="zh-HK" sz="3200" dirty="0">
              <a:latin typeface="微软雅黑" panose="020B0503020204020204" pitchFamily="34" charset="-122"/>
              <a:ea typeface="微软雅黑" panose="020B0503020204020204" pitchFamily="34" charset="-122"/>
            </a:endParaRPr>
          </a:p>
        </p:txBody>
      </p:sp>
      <p:sp>
        <p:nvSpPr>
          <p:cNvPr id="5" name="TextBox 4"/>
          <p:cNvSpPr txBox="1"/>
          <p:nvPr/>
        </p:nvSpPr>
        <p:spPr>
          <a:xfrm>
            <a:off x="289719" y="762000"/>
            <a:ext cx="2819400" cy="523220"/>
          </a:xfrm>
          <a:prstGeom prst="rect">
            <a:avLst/>
          </a:prstGeom>
          <a:noFill/>
        </p:spPr>
        <p:txBody>
          <a:bodyPr wrap="square" rtlCol="0">
            <a:spAutoFit/>
          </a:bodyPr>
          <a:lstStyle/>
          <a:p>
            <a:r>
              <a:rPr lang="en-US" altLang="zh-TW" sz="2800" dirty="0" smtClean="0">
                <a:solidFill>
                  <a:schemeClr val="tx2"/>
                </a:solidFill>
              </a:rPr>
              <a:t>3. </a:t>
            </a:r>
            <a:r>
              <a:rPr lang="zh-CN" altLang="en-US" sz="2800"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鼓</a:t>
            </a:r>
            <a:r>
              <a:rPr lang="zh-CN"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勵漢</a:t>
            </a:r>
            <a:r>
              <a:rPr lang="zh-TW"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胡</a:t>
            </a:r>
            <a:r>
              <a:rPr lang="zh-CN"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通婚</a:t>
            </a:r>
            <a:endParaRPr lang="zh-TW" altLang="en-US" sz="2800"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540" y="1447800"/>
            <a:ext cx="48387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044084">
            <a:off x="284151" y="822077"/>
            <a:ext cx="3432118" cy="343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319" y="1676400"/>
            <a:ext cx="1657248" cy="132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35433" y="663603"/>
            <a:ext cx="3733800" cy="1754326"/>
          </a:xfrm>
          <a:prstGeom prst="rect">
            <a:avLst/>
          </a:prstGeom>
          <a:solidFill>
            <a:schemeClr val="bg2"/>
          </a:solidFill>
        </p:spPr>
        <p:txBody>
          <a:bodyPr wrap="square" rtlCol="0">
            <a:spAutoFit/>
          </a:bodyPr>
          <a:lstStyle/>
          <a:p>
            <a:r>
              <a:rPr lang="zh-CN" altLang="en-US" dirty="0" smtClean="0"/>
              <a:t>孝文帝自己，弟弟和兒子，</a:t>
            </a:r>
            <a:endParaRPr lang="en-US" altLang="zh-CN" dirty="0" smtClean="0"/>
          </a:p>
          <a:p>
            <a:r>
              <a:rPr lang="zh-CN" altLang="en-US" dirty="0" smtClean="0"/>
              <a:t>都娶了漢人女子為妻，又把公主嫁給漢人。</a:t>
            </a:r>
            <a:endParaRPr lang="en-US" altLang="zh-CN" dirty="0" smtClean="0"/>
          </a:p>
          <a:p>
            <a:endParaRPr lang="en-US" altLang="zh-CN" dirty="0" smtClean="0"/>
          </a:p>
          <a:p>
            <a:r>
              <a:rPr lang="zh-CN" altLang="en-US" dirty="0" smtClean="0"/>
              <a:t>例如孝文帝次女蘭陵公主，便是嫁給來自南方的貴族劉輝。</a:t>
            </a:r>
            <a:endParaRPr lang="en-US" dirty="0"/>
          </a:p>
        </p:txBody>
      </p:sp>
      <p:pic>
        <p:nvPicPr>
          <p:cNvPr id="8" name="圖片 7"/>
          <p:cNvPicPr>
            <a:picLocks noChangeAspect="1"/>
          </p:cNvPicPr>
          <p:nvPr/>
        </p:nvPicPr>
        <p:blipFill>
          <a:blip r:embed="rId5" cstate="print">
            <a:extLst>
              <a:ext uri="{BEBA8EAE-BF5A-486C-A8C5-ECC9F3942E4B}">
                <a14:imgProps xmlns:a14="http://schemas.microsoft.com/office/drawing/2010/main">
                  <a14:imgLayer r:embed="rId6">
                    <a14:imgEffect>
                      <a14:backgroundRemoval t="0" b="91905" l="2260" r="98418"/>
                    </a14:imgEffect>
                  </a14:imgLayer>
                </a14:imgProps>
              </a:ext>
              <a:ext uri="{28A0092B-C50C-407E-A947-70E740481C1C}">
                <a14:useLocalDpi xmlns:a14="http://schemas.microsoft.com/office/drawing/2010/main" val="0"/>
              </a:ext>
            </a:extLst>
          </a:blip>
          <a:stretch>
            <a:fillRect/>
          </a:stretch>
        </p:blipFill>
        <p:spPr>
          <a:xfrm>
            <a:off x="8290719" y="304800"/>
            <a:ext cx="3271244" cy="6073618"/>
          </a:xfrm>
          <a:prstGeom prst="rect">
            <a:avLst/>
          </a:prstGeom>
        </p:spPr>
      </p:pic>
      <p:sp>
        <p:nvSpPr>
          <p:cNvPr id="9" name="文字方塊 8"/>
          <p:cNvSpPr txBox="1"/>
          <p:nvPr/>
        </p:nvSpPr>
        <p:spPr>
          <a:xfrm>
            <a:off x="9128919" y="5943600"/>
            <a:ext cx="2108269" cy="553998"/>
          </a:xfrm>
          <a:prstGeom prst="rect">
            <a:avLst/>
          </a:prstGeom>
          <a:noFill/>
        </p:spPr>
        <p:txBody>
          <a:bodyPr wrap="none" rtlCol="0">
            <a:spAutoFit/>
          </a:bodyPr>
          <a:lstStyle/>
          <a:p>
            <a:pPr algn="ctr"/>
            <a:r>
              <a:rPr lang="zh-TW" altLang="en-US" sz="1000" dirty="0" smtClean="0">
                <a:latin typeface="SimSun" panose="02010600030101010101" pitchFamily="2" charset="-122"/>
                <a:ea typeface="SimSun" panose="02010600030101010101" pitchFamily="2" charset="-122"/>
              </a:rPr>
              <a:t>漢化了的鮮卑人</a:t>
            </a:r>
            <a:endParaRPr lang="en-US" altLang="zh-TW" sz="1000" dirty="0" smtClean="0">
              <a:latin typeface="SimSun" panose="02010600030101010101" pitchFamily="2" charset="-122"/>
              <a:ea typeface="SimSun" panose="02010600030101010101" pitchFamily="2" charset="-122"/>
            </a:endParaRPr>
          </a:p>
          <a:p>
            <a:pPr algn="ctr"/>
            <a:r>
              <a:rPr lang="zh-TW" altLang="en-US" sz="1000" dirty="0">
                <a:latin typeface="SimSun" panose="02010600030101010101" pitchFamily="2" charset="-122"/>
                <a:ea typeface="SimSun" panose="02010600030101010101" pitchFamily="2" charset="-122"/>
              </a:rPr>
              <a:t>（</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長城歷史與文物</a:t>
            </a:r>
            <a:r>
              <a:rPr lang="en-US" altLang="zh-TW" sz="1000" dirty="0" smtClean="0">
                <a:latin typeface="SimSun" panose="02010600030101010101" pitchFamily="2" charset="-122"/>
                <a:ea typeface="SimSun" panose="02010600030101010101" pitchFamily="2" charset="-122"/>
              </a:rPr>
              <a:t>》</a:t>
            </a:r>
            <a:r>
              <a:rPr lang="zh-TW" altLang="en-US" sz="1000" dirty="0" smtClean="0">
                <a:latin typeface="SimSun" panose="02010600030101010101" pitchFamily="2" charset="-122"/>
                <a:ea typeface="SimSun" panose="02010600030101010101" pitchFamily="2" charset="-122"/>
              </a:rPr>
              <a:t>，</a:t>
            </a:r>
            <a:endParaRPr lang="en-US" altLang="zh-TW" sz="1000" dirty="0" smtClean="0">
              <a:latin typeface="SimSun" panose="02010600030101010101" pitchFamily="2" charset="-122"/>
              <a:ea typeface="SimSun" panose="02010600030101010101" pitchFamily="2" charset="-122"/>
            </a:endParaRPr>
          </a:p>
          <a:p>
            <a:pPr algn="ctr"/>
            <a:r>
              <a:rPr lang="zh-TW" altLang="en-US" sz="1000" dirty="0" smtClean="0">
                <a:latin typeface="SimSun" panose="02010600030101010101" pitchFamily="2" charset="-122"/>
                <a:ea typeface="SimSun" panose="02010600030101010101" pitchFamily="2" charset="-122"/>
              </a:rPr>
              <a:t>香港歷史博物館，</a:t>
            </a:r>
            <a:r>
              <a:rPr lang="en-US" altLang="zh-TW" sz="1000" dirty="0" smtClean="0">
                <a:latin typeface="SimSun" panose="02010600030101010101" pitchFamily="2" charset="-122"/>
                <a:ea typeface="SimSun" panose="02010600030101010101" pitchFamily="2" charset="-122"/>
              </a:rPr>
              <a:t>2002</a:t>
            </a:r>
            <a:r>
              <a:rPr lang="zh-TW" altLang="en-US" sz="1000" dirty="0" smtClean="0">
                <a:latin typeface="SimSun" panose="02010600030101010101" pitchFamily="2" charset="-122"/>
                <a:ea typeface="SimSun" panose="02010600030101010101" pitchFamily="2" charset="-122"/>
              </a:rPr>
              <a:t>年，頁</a:t>
            </a:r>
            <a:r>
              <a:rPr lang="en-US" altLang="zh-TW" sz="1000" dirty="0" smtClean="0">
                <a:latin typeface="SimSun" panose="02010600030101010101" pitchFamily="2" charset="-122"/>
                <a:ea typeface="SimSun" panose="02010600030101010101" pitchFamily="2" charset="-122"/>
              </a:rPr>
              <a:t>90</a:t>
            </a:r>
            <a:r>
              <a:rPr lang="zh-TW" altLang="en-US" sz="1000" dirty="0" smtClean="0">
                <a:latin typeface="SimSun" panose="02010600030101010101" pitchFamily="2" charset="-122"/>
                <a:ea typeface="SimSun" panose="02010600030101010101" pitchFamily="2" charset="-122"/>
              </a:rPr>
              <a:t>）</a:t>
            </a:r>
            <a:endParaRPr lang="zh-HK"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867383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519" y="131997"/>
            <a:ext cx="7973884" cy="523220"/>
          </a:xfrm>
          <a:prstGeom prst="rect">
            <a:avLst/>
          </a:prstGeom>
          <a:noFill/>
        </p:spPr>
        <p:txBody>
          <a:bodyPr wrap="square" rtlCol="0">
            <a:spAutoFit/>
          </a:bodyPr>
          <a:lstStyle/>
          <a:p>
            <a:r>
              <a:rPr lang="en-US" altLang="zh-TW" sz="2800" b="1" dirty="0">
                <a:solidFill>
                  <a:schemeClr val="tx2"/>
                </a:solidFill>
                <a:latin typeface="Times New Roman" panose="02020603050405020304" pitchFamily="18" charset="0"/>
                <a:cs typeface="Times New Roman" panose="02020603050405020304" pitchFamily="18" charset="0"/>
              </a:rPr>
              <a:t>3. Promoting intermarriage between Han and Hu</a:t>
            </a: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0719" y="555882"/>
            <a:ext cx="3271244" cy="6073618"/>
          </a:xfrm>
          <a:prstGeom prst="rect">
            <a:avLst/>
          </a:prstGeom>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124" y="1356100"/>
            <a:ext cx="4832350"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044084">
            <a:off x="654079" y="1010300"/>
            <a:ext cx="2986612" cy="298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8185" y="1828030"/>
            <a:ext cx="1657248" cy="132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76519" y="6075502"/>
            <a:ext cx="2585444" cy="738664"/>
          </a:xfrm>
          <a:prstGeom prst="rect">
            <a:avLst/>
          </a:prstGeom>
          <a:noFill/>
        </p:spPr>
        <p:txBody>
          <a:bodyPr wrap="square" rtlCol="0">
            <a:spAutoFit/>
          </a:bodyPr>
          <a:lstStyle/>
          <a:p>
            <a:r>
              <a:rPr lang="en-US" sz="1400" dirty="0"/>
              <a:t>Sinicized Xianbei people</a:t>
            </a:r>
          </a:p>
          <a:p>
            <a:endParaRPr lang="en-US" sz="1400" dirty="0"/>
          </a:p>
          <a:p>
            <a:r>
              <a:rPr lang="en-US" sz="1000" dirty="0"/>
              <a:t>(picture in </a:t>
            </a:r>
            <a:r>
              <a:rPr lang="en-US" altLang="zh-CN" sz="1000" dirty="0"/>
              <a:t>《</a:t>
            </a:r>
            <a:r>
              <a:rPr lang="zh-CN" altLang="en-US" sz="1000" dirty="0"/>
              <a:t>長城歷史與文物</a:t>
            </a:r>
            <a:r>
              <a:rPr lang="en-US" altLang="zh-CN" sz="1000" dirty="0"/>
              <a:t>》</a:t>
            </a:r>
            <a:r>
              <a:rPr lang="zh-CN" altLang="en-US" sz="1400" dirty="0"/>
              <a:t>）</a:t>
            </a:r>
            <a:endParaRPr lang="en-US" sz="1400" dirty="0"/>
          </a:p>
        </p:txBody>
      </p:sp>
      <p:sp>
        <p:nvSpPr>
          <p:cNvPr id="9" name="TextBox 1"/>
          <p:cNvSpPr txBox="1"/>
          <p:nvPr/>
        </p:nvSpPr>
        <p:spPr>
          <a:xfrm>
            <a:off x="3570613" y="769077"/>
            <a:ext cx="3733800" cy="1384995"/>
          </a:xfrm>
          <a:prstGeom prst="rect">
            <a:avLst/>
          </a:prstGeom>
          <a:solidFill>
            <a:schemeClr val="bg2"/>
          </a:solid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Emperor Xiaowen himself, his younger brother, and his son all married Han women as their wives and married their princesses to Han men.</a:t>
            </a:r>
          </a:p>
          <a:p>
            <a:endParaRPr lang="en-US" altLang="zh-CN" sz="1200" dirty="0">
              <a:latin typeface="Times New Roman" panose="02020603050405020304" pitchFamily="18" charset="0"/>
              <a:cs typeface="Times New Roman" panose="02020603050405020304" pitchFamily="18" charset="0"/>
            </a:endParaRPr>
          </a:p>
          <a:p>
            <a:r>
              <a:rPr lang="en-US" altLang="zh-CN" sz="1200" dirty="0">
                <a:latin typeface="Times New Roman" panose="02020603050405020304" pitchFamily="18" charset="0"/>
                <a:cs typeface="Times New Roman" panose="02020603050405020304" pitchFamily="18" charset="0"/>
              </a:rPr>
              <a:t>For example, Princess </a:t>
            </a:r>
            <a:r>
              <a:rPr lang="en-US" altLang="zh-CN" sz="1200" dirty="0" err="1">
                <a:latin typeface="Times New Roman" panose="02020603050405020304" pitchFamily="18" charset="0"/>
                <a:cs typeface="Times New Roman" panose="02020603050405020304" pitchFamily="18" charset="0"/>
              </a:rPr>
              <a:t>Lanling</a:t>
            </a:r>
            <a:r>
              <a:rPr lang="en-US" altLang="zh-CN" sz="1200" dirty="0">
                <a:latin typeface="Times New Roman" panose="02020603050405020304" pitchFamily="18" charset="0"/>
                <a:cs typeface="Times New Roman" panose="02020603050405020304" pitchFamily="18" charset="0"/>
              </a:rPr>
              <a:t>, the second daughter of Emperor </a:t>
            </a:r>
            <a:r>
              <a:rPr lang="en-US" altLang="zh-CN" sz="1200" dirty="0" err="1">
                <a:latin typeface="Times New Roman" panose="02020603050405020304" pitchFamily="18" charset="0"/>
                <a:cs typeface="Times New Roman" panose="02020603050405020304" pitchFamily="18" charset="0"/>
              </a:rPr>
              <a:t>Xiaowen</a:t>
            </a:r>
            <a:r>
              <a:rPr lang="en-US" altLang="zh-CN" sz="1200" dirty="0">
                <a:latin typeface="Times New Roman" panose="02020603050405020304" pitchFamily="18" charset="0"/>
                <a:cs typeface="Times New Roman" panose="02020603050405020304" pitchFamily="18" charset="0"/>
              </a:rPr>
              <a:t>, was married to Liu Hui, a southern nobleman.</a:t>
            </a:r>
          </a:p>
        </p:txBody>
      </p:sp>
    </p:spTree>
    <p:extLst>
      <p:ext uri="{BB962C8B-B14F-4D97-AF65-F5344CB8AC3E}">
        <p14:creationId xmlns:p14="http://schemas.microsoft.com/office/powerpoint/2010/main" val="1642843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919" y="228600"/>
            <a:ext cx="2971800" cy="461665"/>
          </a:xfrm>
          <a:prstGeom prst="rect">
            <a:avLst/>
          </a:prstGeom>
          <a:noFill/>
        </p:spPr>
        <p:txBody>
          <a:bodyPr wrap="square" rtlCol="0">
            <a:spAutoFit/>
          </a:bodyPr>
          <a:lstStyle/>
          <a:p>
            <a:r>
              <a:rPr lang="zh-CN" altLang="en-US" sz="2400" b="1" dirty="0" smtClean="0"/>
              <a:t>在香港居住的混血兒</a:t>
            </a:r>
            <a:endParaRPr lang="en-US" sz="2400" b="1" dirty="0"/>
          </a:p>
        </p:txBody>
      </p:sp>
      <p:pic>
        <p:nvPicPr>
          <p:cNvPr id="2050" name="Picture 2" descr="羅蘭.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8119" y="1023647"/>
            <a:ext cx="2581079" cy="3590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8118" y="4614573"/>
            <a:ext cx="2581079" cy="923330"/>
          </a:xfrm>
          <a:prstGeom prst="rect">
            <a:avLst/>
          </a:prstGeom>
          <a:noFill/>
        </p:spPr>
        <p:txBody>
          <a:bodyPr wrap="square" rtlCol="0">
            <a:spAutoFit/>
          </a:bodyPr>
          <a:lstStyle/>
          <a:p>
            <a:r>
              <a:rPr lang="zh-CN" altLang="en-US" dirty="0" smtClean="0"/>
              <a:t>著名女演員羅蘭</a:t>
            </a:r>
            <a:endParaRPr lang="en-US" altLang="zh-CN" dirty="0" smtClean="0"/>
          </a:p>
          <a:p>
            <a:r>
              <a:rPr lang="en-US" altLang="zh-CN" dirty="0" smtClean="0"/>
              <a:t>(1934-)</a:t>
            </a:r>
          </a:p>
          <a:p>
            <a:r>
              <a:rPr lang="zh-CN" altLang="en-US" dirty="0" smtClean="0"/>
              <a:t>中印混血兒</a:t>
            </a:r>
            <a:endParaRPr lang="en-US" dirty="0"/>
          </a:p>
        </p:txBody>
      </p:sp>
      <p:pic>
        <p:nvPicPr>
          <p:cNvPr id="2052" name="Picture 4" descr="AnthonyWong08TI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719" y="1030891"/>
            <a:ext cx="2541917" cy="3588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4802" y="4638244"/>
            <a:ext cx="2348526" cy="923330"/>
          </a:xfrm>
          <a:prstGeom prst="rect">
            <a:avLst/>
          </a:prstGeom>
          <a:noFill/>
        </p:spPr>
        <p:txBody>
          <a:bodyPr wrap="square" rtlCol="0">
            <a:spAutoFit/>
          </a:bodyPr>
          <a:lstStyle/>
          <a:p>
            <a:r>
              <a:rPr lang="zh-CN" altLang="en-US" dirty="0" smtClean="0"/>
              <a:t>著名男演員黃秋生</a:t>
            </a:r>
            <a:endParaRPr lang="en-US" altLang="zh-CN" dirty="0" smtClean="0"/>
          </a:p>
          <a:p>
            <a:r>
              <a:rPr lang="zh-CN" altLang="en-US" dirty="0" smtClean="0"/>
              <a:t>（</a:t>
            </a:r>
            <a:r>
              <a:rPr lang="en-US" altLang="zh-CN" dirty="0" smtClean="0"/>
              <a:t>1961-</a:t>
            </a:r>
            <a:r>
              <a:rPr lang="zh-CN" altLang="en-US" dirty="0" smtClean="0"/>
              <a:t>）</a:t>
            </a:r>
            <a:endParaRPr lang="en-US" altLang="zh-CN" dirty="0" smtClean="0"/>
          </a:p>
          <a:p>
            <a:r>
              <a:rPr lang="zh-CN" altLang="en-US" dirty="0"/>
              <a:t>中</a:t>
            </a:r>
            <a:r>
              <a:rPr lang="zh-CN" altLang="en-US" dirty="0" smtClean="0"/>
              <a:t>英混血兒</a:t>
            </a:r>
            <a:endParaRPr lang="en-US" dirty="0"/>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9" y="1037502"/>
            <a:ext cx="2362200" cy="354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202" y="4579191"/>
            <a:ext cx="2362200" cy="923330"/>
          </a:xfrm>
          <a:prstGeom prst="rect">
            <a:avLst/>
          </a:prstGeom>
          <a:noFill/>
        </p:spPr>
        <p:txBody>
          <a:bodyPr wrap="square" rtlCol="0">
            <a:spAutoFit/>
          </a:bodyPr>
          <a:lstStyle/>
          <a:p>
            <a:r>
              <a:rPr lang="zh-CN" altLang="en-US" dirty="0"/>
              <a:t>企</a:t>
            </a:r>
            <a:r>
              <a:rPr lang="zh-CN" altLang="en-US" dirty="0" smtClean="0"/>
              <a:t>業家何東</a:t>
            </a:r>
            <a:endParaRPr lang="en-US" altLang="zh-CN" dirty="0" smtClean="0"/>
          </a:p>
          <a:p>
            <a:r>
              <a:rPr lang="zh-CN" altLang="en-US" dirty="0" smtClean="0"/>
              <a:t>（</a:t>
            </a:r>
            <a:r>
              <a:rPr lang="en-US" altLang="zh-CN" dirty="0" smtClean="0"/>
              <a:t>1862-1956</a:t>
            </a:r>
            <a:r>
              <a:rPr lang="zh-CN" altLang="en-US" dirty="0" smtClean="0"/>
              <a:t>）</a:t>
            </a:r>
            <a:endParaRPr lang="en-US" altLang="zh-CN" dirty="0" smtClean="0"/>
          </a:p>
          <a:p>
            <a:r>
              <a:rPr lang="zh-CN" altLang="en-US" dirty="0" smtClean="0"/>
              <a:t>中國和猶太混血兒</a:t>
            </a:r>
            <a:endParaRPr lang="en-US" dirty="0"/>
          </a:p>
        </p:txBody>
      </p:sp>
      <p:sp>
        <p:nvSpPr>
          <p:cNvPr id="7" name="TextBox 6"/>
          <p:cNvSpPr txBox="1"/>
          <p:nvPr/>
        </p:nvSpPr>
        <p:spPr>
          <a:xfrm>
            <a:off x="8542266" y="664588"/>
            <a:ext cx="3276600" cy="369332"/>
          </a:xfrm>
          <a:prstGeom prst="rect">
            <a:avLst/>
          </a:prstGeom>
          <a:noFill/>
        </p:spPr>
        <p:txBody>
          <a:bodyPr wrap="square" rtlCol="0">
            <a:spAutoFit/>
          </a:bodyPr>
          <a:lstStyle/>
          <a:p>
            <a:r>
              <a:rPr lang="zh-CN" altLang="en-US" dirty="0" smtClean="0"/>
              <a:t>請多舉一個你熟悉的例子：</a:t>
            </a:r>
            <a:endParaRPr lang="en-US" dirty="0"/>
          </a:p>
        </p:txBody>
      </p:sp>
      <p:sp>
        <p:nvSpPr>
          <p:cNvPr id="8" name="Rectangle 7"/>
          <p:cNvSpPr/>
          <p:nvPr/>
        </p:nvSpPr>
        <p:spPr>
          <a:xfrm>
            <a:off x="8564274" y="1037502"/>
            <a:ext cx="3429000" cy="566809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字方塊 5"/>
          <p:cNvSpPr txBox="1"/>
          <p:nvPr/>
        </p:nvSpPr>
        <p:spPr>
          <a:xfrm>
            <a:off x="8671719" y="1143000"/>
            <a:ext cx="2667000" cy="1200329"/>
          </a:xfrm>
          <a:prstGeom prst="rect">
            <a:avLst/>
          </a:prstGeom>
          <a:noFill/>
        </p:spPr>
        <p:txBody>
          <a:bodyPr wrap="square" rtlCol="0">
            <a:spAutoFit/>
          </a:bodyPr>
          <a:lstStyle/>
          <a:p>
            <a:r>
              <a:rPr lang="zh-TW" altLang="en-US" dirty="0">
                <a:solidFill>
                  <a:srgbClr val="FF0000"/>
                </a:solidFill>
              </a:rPr>
              <a:t>香港</a:t>
            </a:r>
            <a:r>
              <a:rPr lang="zh-TW" altLang="en-US" dirty="0" smtClean="0">
                <a:solidFill>
                  <a:srgbClr val="FF0000"/>
                </a:solidFill>
              </a:rPr>
              <a:t>小姐 </a:t>
            </a:r>
            <a:r>
              <a:rPr lang="en-US" altLang="zh-TW" dirty="0" smtClean="0">
                <a:solidFill>
                  <a:srgbClr val="FF0000"/>
                </a:solidFill>
              </a:rPr>
              <a:t>2020</a:t>
            </a:r>
          </a:p>
          <a:p>
            <a:r>
              <a:rPr lang="zh-TW" altLang="en-US" dirty="0" smtClean="0">
                <a:solidFill>
                  <a:srgbClr val="FF0000"/>
                </a:solidFill>
              </a:rPr>
              <a:t>謝嘉怡</a:t>
            </a:r>
            <a:endParaRPr lang="en-US" altLang="zh-TW" dirty="0" smtClean="0">
              <a:solidFill>
                <a:srgbClr val="FF0000"/>
              </a:solidFill>
            </a:endParaRPr>
          </a:p>
          <a:p>
            <a:r>
              <a:rPr lang="zh-CN" altLang="en-US" dirty="0">
                <a:solidFill>
                  <a:srgbClr val="FF0000"/>
                </a:solidFill>
              </a:rPr>
              <a:t>中國和</a:t>
            </a:r>
            <a:r>
              <a:rPr lang="zh-TW" altLang="en-US" dirty="0" smtClean="0">
                <a:solidFill>
                  <a:srgbClr val="FF0000"/>
                </a:solidFill>
              </a:rPr>
              <a:t>蘇格蘭</a:t>
            </a:r>
            <a:r>
              <a:rPr lang="zh-CN" altLang="en-US" dirty="0">
                <a:solidFill>
                  <a:srgbClr val="FF0000"/>
                </a:solidFill>
              </a:rPr>
              <a:t>混血兒</a:t>
            </a:r>
            <a:endParaRPr lang="en-US" altLang="zh-TW" dirty="0">
              <a:solidFill>
                <a:srgbClr val="FF0000"/>
              </a:solidFill>
            </a:endParaRPr>
          </a:p>
          <a:p>
            <a:endParaRPr lang="zh-TW" altLang="en-US" dirty="0"/>
          </a:p>
        </p:txBody>
      </p:sp>
    </p:spTree>
    <p:extLst>
      <p:ext uri="{BB962C8B-B14F-4D97-AF65-F5344CB8AC3E}">
        <p14:creationId xmlns:p14="http://schemas.microsoft.com/office/powerpoint/2010/main" val="1949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919" y="228600"/>
            <a:ext cx="4724400"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Multiracial people in Hong Kong</a:t>
            </a:r>
            <a:endParaRPr lang="en-US" sz="2400" b="1" dirty="0">
              <a:latin typeface="Times New Roman" panose="02020603050405020304" pitchFamily="18" charset="0"/>
              <a:cs typeface="Times New Roman" panose="02020603050405020304" pitchFamily="18" charset="0"/>
            </a:endParaRPr>
          </a:p>
        </p:txBody>
      </p:sp>
      <p:pic>
        <p:nvPicPr>
          <p:cNvPr id="2050" name="Picture 2" descr="羅蘭.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8119" y="1023647"/>
            <a:ext cx="2581079" cy="3590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8118" y="4614573"/>
            <a:ext cx="2581079"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Law Lan</a:t>
            </a:r>
          </a:p>
          <a:p>
            <a:r>
              <a:rPr lang="en-US" altLang="zh-CN" dirty="0">
                <a:latin typeface="Times New Roman" panose="02020603050405020304" pitchFamily="18" charset="0"/>
                <a:cs typeface="Times New Roman" panose="02020603050405020304" pitchFamily="18" charset="0"/>
              </a:rPr>
              <a:t>(1934-)</a:t>
            </a:r>
          </a:p>
          <a:p>
            <a:r>
              <a:rPr lang="en-US" altLang="zh-CN" dirty="0">
                <a:latin typeface="Times New Roman" panose="02020603050405020304" pitchFamily="18" charset="0"/>
                <a:cs typeface="Times New Roman" panose="02020603050405020304" pitchFamily="18" charset="0"/>
              </a:rPr>
              <a:t>Actress</a:t>
            </a:r>
          </a:p>
          <a:p>
            <a:r>
              <a:rPr lang="en-US" dirty="0">
                <a:latin typeface="Times New Roman" panose="02020603050405020304" pitchFamily="18" charset="0"/>
                <a:cs typeface="Times New Roman" panose="02020603050405020304" pitchFamily="18" charset="0"/>
              </a:rPr>
              <a:t>Chinese and Indian</a:t>
            </a:r>
          </a:p>
        </p:txBody>
      </p:sp>
      <p:pic>
        <p:nvPicPr>
          <p:cNvPr id="2052" name="Picture 4" descr="AnthonyWong08TI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719" y="1030891"/>
            <a:ext cx="2541917" cy="3588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4801" y="4638244"/>
            <a:ext cx="2818317"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Anthony Wong Chau-sang  (1961-)</a:t>
            </a:r>
          </a:p>
          <a:p>
            <a:r>
              <a:rPr lang="en-US" altLang="zh-CN" dirty="0">
                <a:latin typeface="Times New Roman" panose="02020603050405020304" pitchFamily="18" charset="0"/>
                <a:cs typeface="Times New Roman" panose="02020603050405020304" pitchFamily="18" charset="0"/>
              </a:rPr>
              <a:t>Actor</a:t>
            </a:r>
          </a:p>
          <a:p>
            <a:r>
              <a:rPr lang="en-US" altLang="zh-CN" dirty="0">
                <a:latin typeface="Times New Roman" panose="02020603050405020304" pitchFamily="18" charset="0"/>
                <a:cs typeface="Times New Roman" panose="02020603050405020304" pitchFamily="18" charset="0"/>
              </a:rPr>
              <a:t>Chinese and English</a:t>
            </a:r>
            <a:endParaRPr lang="en-US"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9" y="1037502"/>
            <a:ext cx="2362200" cy="354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202" y="4579191"/>
            <a:ext cx="2362200"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Sir Robert Ho Tung</a:t>
            </a:r>
          </a:p>
          <a:p>
            <a:r>
              <a:rPr lang="en-US" altLang="zh-CN" dirty="0">
                <a:latin typeface="Times New Roman" panose="02020603050405020304" pitchFamily="18" charset="0"/>
                <a:cs typeface="Times New Roman" panose="02020603050405020304" pitchFamily="18" charset="0"/>
              </a:rPr>
              <a:t>(1862-1956)</a:t>
            </a:r>
          </a:p>
          <a:p>
            <a:r>
              <a:rPr lang="en-US" altLang="zh-CN" dirty="0">
                <a:latin typeface="Times New Roman" panose="02020603050405020304" pitchFamily="18" charset="0"/>
                <a:cs typeface="Times New Roman" panose="02020603050405020304" pitchFamily="18" charset="0"/>
              </a:rPr>
              <a:t>Businessman</a:t>
            </a:r>
          </a:p>
          <a:p>
            <a:r>
              <a:rPr lang="en-US" altLang="zh-CN" dirty="0">
                <a:latin typeface="Times New Roman" panose="02020603050405020304" pitchFamily="18" charset="0"/>
                <a:cs typeface="Times New Roman" panose="02020603050405020304" pitchFamily="18" charset="0"/>
              </a:rPr>
              <a:t>Chinese and Jewish</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42266" y="664588"/>
            <a:ext cx="327660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Please give one more example</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8564274" y="1037502"/>
            <a:ext cx="3429000" cy="566809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文字方塊 11"/>
          <p:cNvSpPr txBox="1"/>
          <p:nvPr/>
        </p:nvSpPr>
        <p:spPr>
          <a:xfrm>
            <a:off x="8663422" y="1037502"/>
            <a:ext cx="3276600" cy="923330"/>
          </a:xfrm>
          <a:prstGeom prst="rect">
            <a:avLst/>
          </a:prstGeom>
          <a:noFill/>
        </p:spPr>
        <p:txBody>
          <a:bodyPr wrap="square" rtlCol="0">
            <a:spAutoFit/>
          </a:bodyPr>
          <a:lstStyle/>
          <a:p>
            <a:r>
              <a:rPr lang="en-US" altLang="zh-TW" dirty="0">
                <a:solidFill>
                  <a:srgbClr val="FF0000"/>
                </a:solidFill>
                <a:latin typeface="Times New Roman" panose="02020603050405020304" pitchFamily="18" charset="0"/>
                <a:cs typeface="Times New Roman" panose="02020603050405020304" pitchFamily="18" charset="0"/>
              </a:rPr>
              <a:t>Miss Hong Kong Pageant 2020</a:t>
            </a:r>
            <a:endParaRPr lang="zh-TW" altLang="zh-TW" dirty="0">
              <a:solidFill>
                <a:srgbClr val="FF0000"/>
              </a:solidFill>
              <a:latin typeface="Times New Roman" panose="02020603050405020304" pitchFamily="18" charset="0"/>
              <a:cs typeface="Times New Roman" panose="02020603050405020304" pitchFamily="18" charset="0"/>
            </a:endParaRPr>
          </a:p>
          <a:p>
            <a:r>
              <a:rPr lang="en-US" altLang="zh-TW" dirty="0">
                <a:solidFill>
                  <a:srgbClr val="FF0000"/>
                </a:solidFill>
                <a:latin typeface="Times New Roman" panose="02020603050405020304" pitchFamily="18" charset="0"/>
                <a:cs typeface="Times New Roman" panose="02020603050405020304" pitchFamily="18" charset="0"/>
              </a:rPr>
              <a:t>Lisa-Marie </a:t>
            </a:r>
            <a:r>
              <a:rPr lang="en-US" altLang="zh-TW" dirty="0" err="1">
                <a:solidFill>
                  <a:srgbClr val="FF0000"/>
                </a:solidFill>
                <a:latin typeface="Times New Roman" panose="02020603050405020304" pitchFamily="18" charset="0"/>
                <a:cs typeface="Times New Roman" panose="02020603050405020304" pitchFamily="18" charset="0"/>
              </a:rPr>
              <a:t>Tse</a:t>
            </a:r>
            <a:endParaRPr lang="zh-TW" altLang="zh-TW" dirty="0">
              <a:solidFill>
                <a:srgbClr val="FF0000"/>
              </a:solidFill>
              <a:latin typeface="Times New Roman" panose="02020603050405020304" pitchFamily="18" charset="0"/>
              <a:cs typeface="Times New Roman" panose="02020603050405020304" pitchFamily="18" charset="0"/>
            </a:endParaRPr>
          </a:p>
          <a:p>
            <a:r>
              <a:rPr lang="en-US" altLang="zh-TW" dirty="0">
                <a:solidFill>
                  <a:srgbClr val="FF0000"/>
                </a:solidFill>
                <a:latin typeface="Times New Roman" panose="02020603050405020304" pitchFamily="18" charset="0"/>
                <a:cs typeface="Times New Roman" panose="02020603050405020304" pitchFamily="18" charset="0"/>
              </a:rPr>
              <a:t>Chinese and Scottish</a:t>
            </a:r>
            <a:endParaRPr lang="zh-TW" altLang="zh-TW"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222" y="78828"/>
            <a:ext cx="4775367"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3200" dirty="0" smtClean="0">
                <a:latin typeface="微软雅黑" panose="020B0503020204020204" pitchFamily="34" charset="-122"/>
                <a:ea typeface="微软雅黑" panose="020B0503020204020204" pitchFamily="34" charset="-122"/>
              </a:rPr>
              <a:t>四、</a:t>
            </a:r>
            <a:r>
              <a:rPr lang="zh-CN" altLang="en-US" sz="3200" dirty="0">
                <a:latin typeface="微软雅黑" panose="020B0503020204020204" pitchFamily="34" charset="-122"/>
                <a:ea typeface="微软雅黑" panose="020B0503020204020204" pitchFamily="34" charset="-122"/>
              </a:rPr>
              <a:t>北魏孝文帝漢化措施</a:t>
            </a:r>
            <a:endParaRPr lang="en-US" altLang="zh-HK" sz="3200" dirty="0">
              <a:latin typeface="微软雅黑" panose="020B0503020204020204" pitchFamily="34" charset="-122"/>
              <a:ea typeface="微软雅黑" panose="020B0503020204020204" pitchFamily="34" charset="-122"/>
            </a:endParaRPr>
          </a:p>
        </p:txBody>
      </p:sp>
      <p:sp>
        <p:nvSpPr>
          <p:cNvPr id="3" name="TextBox 2"/>
          <p:cNvSpPr txBox="1"/>
          <p:nvPr/>
        </p:nvSpPr>
        <p:spPr>
          <a:xfrm>
            <a:off x="289719" y="762000"/>
            <a:ext cx="2819400" cy="523220"/>
          </a:xfrm>
          <a:prstGeom prst="rect">
            <a:avLst/>
          </a:prstGeom>
          <a:noFill/>
        </p:spPr>
        <p:txBody>
          <a:bodyPr wrap="square" rtlCol="0">
            <a:spAutoFit/>
          </a:bodyPr>
          <a:lstStyle/>
          <a:p>
            <a:r>
              <a:rPr lang="en-US" altLang="zh-TW"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4. </a:t>
            </a:r>
            <a:r>
              <a:rPr lang="zh-CN"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禁歸葬平城</a:t>
            </a:r>
            <a:endParaRPr lang="zh-TW" altLang="en-US" sz="2800"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6" y="1304075"/>
            <a:ext cx="7620862" cy="54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47348" y="2394017"/>
            <a:ext cx="1040772" cy="584775"/>
          </a:xfrm>
          <a:prstGeom prst="rect">
            <a:avLst/>
          </a:prstGeom>
          <a:noFill/>
        </p:spPr>
        <p:txBody>
          <a:bodyPr wrap="square" rtlCol="0">
            <a:spAutoFit/>
          </a:bodyPr>
          <a:lstStyle/>
          <a:p>
            <a:r>
              <a:rPr lang="zh-CN" altLang="en-US" sz="3200" dirty="0" smtClean="0">
                <a:latin typeface="华文隶书" panose="02010800040101010101" pitchFamily="2" charset="-122"/>
                <a:ea typeface="华文隶书" panose="02010800040101010101" pitchFamily="2" charset="-122"/>
              </a:rPr>
              <a:t>北魏</a:t>
            </a:r>
            <a:endParaRPr lang="en-US" sz="3200" dirty="0">
              <a:latin typeface="华文隶书" panose="02010800040101010101" pitchFamily="2" charset="-122"/>
              <a:ea typeface="华文隶书" panose="02010800040101010101" pitchFamily="2" charset="-122"/>
            </a:endParaRPr>
          </a:p>
        </p:txBody>
      </p:sp>
      <p:sp>
        <p:nvSpPr>
          <p:cNvPr id="7" name="TextBox 6"/>
          <p:cNvSpPr txBox="1"/>
          <p:nvPr/>
        </p:nvSpPr>
        <p:spPr>
          <a:xfrm>
            <a:off x="4504770" y="2736318"/>
            <a:ext cx="817986" cy="369332"/>
          </a:xfrm>
          <a:prstGeom prst="rect">
            <a:avLst/>
          </a:prstGeom>
          <a:noFill/>
        </p:spPr>
        <p:txBody>
          <a:bodyPr wrap="square" rtlCol="0">
            <a:spAutoFit/>
          </a:bodyPr>
          <a:lstStyle/>
          <a:p>
            <a:r>
              <a:rPr lang="zh-CN" altLang="en-US" dirty="0" smtClean="0"/>
              <a:t>平城</a:t>
            </a:r>
            <a:endParaRPr lang="en-US" dirty="0"/>
          </a:p>
        </p:txBody>
      </p:sp>
      <p:sp>
        <p:nvSpPr>
          <p:cNvPr id="8" name="Rectangle 7"/>
          <p:cNvSpPr/>
          <p:nvPr/>
        </p:nvSpPr>
        <p:spPr>
          <a:xfrm>
            <a:off x="4811541" y="3036616"/>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35715" y="4675651"/>
            <a:ext cx="928692" cy="369332"/>
          </a:xfrm>
          <a:prstGeom prst="rect">
            <a:avLst/>
          </a:prstGeom>
          <a:noFill/>
        </p:spPr>
        <p:txBody>
          <a:bodyPr wrap="square" rtlCol="0">
            <a:spAutoFit/>
          </a:bodyPr>
          <a:lstStyle/>
          <a:p>
            <a:r>
              <a:rPr lang="zh-CN" altLang="en-US" dirty="0" smtClean="0"/>
              <a:t>洛陽</a:t>
            </a:r>
            <a:endParaRPr lang="en-US" dirty="0"/>
          </a:p>
        </p:txBody>
      </p:sp>
      <p:sp>
        <p:nvSpPr>
          <p:cNvPr id="10" name="Rectangle 9"/>
          <p:cNvSpPr/>
          <p:nvPr/>
        </p:nvSpPr>
        <p:spPr>
          <a:xfrm>
            <a:off x="4709319" y="4800600"/>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23519" y="6019800"/>
            <a:ext cx="1040772" cy="584775"/>
          </a:xfrm>
          <a:prstGeom prst="rect">
            <a:avLst/>
          </a:prstGeom>
          <a:noFill/>
        </p:spPr>
        <p:txBody>
          <a:bodyPr wrap="square" rtlCol="0">
            <a:spAutoFit/>
          </a:bodyPr>
          <a:lstStyle/>
          <a:p>
            <a:r>
              <a:rPr lang="zh-CN" altLang="en-US" sz="3200" dirty="0" smtClean="0">
                <a:latin typeface="隶书" panose="02010509060101010101" pitchFamily="49" charset="-122"/>
                <a:ea typeface="隶书" panose="02010509060101010101" pitchFamily="49" charset="-122"/>
              </a:rPr>
              <a:t>齊</a:t>
            </a:r>
            <a:endParaRPr lang="en-US" sz="3200" dirty="0">
              <a:latin typeface="隶书" panose="02010509060101010101" pitchFamily="49" charset="-122"/>
              <a:ea typeface="隶书" panose="02010509060101010101" pitchFamily="49" charset="-122"/>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682" y="4208216"/>
            <a:ext cx="52403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4747491" y="3232727"/>
            <a:ext cx="353412" cy="1533237"/>
          </a:xfrm>
          <a:custGeom>
            <a:avLst/>
            <a:gdLst>
              <a:gd name="connsiteX0" fmla="*/ 0 w 353412"/>
              <a:gd name="connsiteY0" fmla="*/ 1533237 h 1533237"/>
              <a:gd name="connsiteX1" fmla="*/ 221673 w 353412"/>
              <a:gd name="connsiteY1" fmla="*/ 1025237 h 1533237"/>
              <a:gd name="connsiteX2" fmla="*/ 350982 w 353412"/>
              <a:gd name="connsiteY2" fmla="*/ 683491 h 1533237"/>
              <a:gd name="connsiteX3" fmla="*/ 295564 w 353412"/>
              <a:gd name="connsiteY3" fmla="*/ 258618 h 1533237"/>
              <a:gd name="connsiteX4" fmla="*/ 166254 w 353412"/>
              <a:gd name="connsiteY4" fmla="*/ 0 h 1533237"/>
              <a:gd name="connsiteX5" fmla="*/ 166254 w 353412"/>
              <a:gd name="connsiteY5" fmla="*/ 0 h 15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412" h="1533237">
                <a:moveTo>
                  <a:pt x="0" y="1533237"/>
                </a:moveTo>
                <a:cubicBezTo>
                  <a:pt x="81588" y="1350049"/>
                  <a:pt x="163176" y="1166861"/>
                  <a:pt x="221673" y="1025237"/>
                </a:cubicBezTo>
                <a:cubicBezTo>
                  <a:pt x="280170" y="883613"/>
                  <a:pt x="338667" y="811261"/>
                  <a:pt x="350982" y="683491"/>
                </a:cubicBezTo>
                <a:cubicBezTo>
                  <a:pt x="363297" y="555721"/>
                  <a:pt x="326352" y="372533"/>
                  <a:pt x="295564" y="258618"/>
                </a:cubicBezTo>
                <a:cubicBezTo>
                  <a:pt x="264776" y="144703"/>
                  <a:pt x="166254" y="0"/>
                  <a:pt x="166254" y="0"/>
                </a:cubicBezTo>
                <a:lnTo>
                  <a:pt x="166254" y="0"/>
                </a:lnTo>
              </a:path>
            </a:pathLst>
          </a:custGeom>
          <a:noFill/>
          <a:ln>
            <a:solidFill>
              <a:srgbClr val="C0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77589" y="3838884"/>
            <a:ext cx="562899" cy="369332"/>
          </a:xfrm>
          <a:prstGeom prst="rect">
            <a:avLst/>
          </a:prstGeom>
          <a:noFill/>
        </p:spPr>
        <p:txBody>
          <a:bodyPr wrap="square" rtlCol="0">
            <a:spAutoFit/>
          </a:bodyPr>
          <a:lstStyle/>
          <a:p>
            <a:r>
              <a:rPr lang="en-US" b="1" dirty="0">
                <a:solidFill>
                  <a:schemeClr val="accent4">
                    <a:lumMod val="50000"/>
                  </a:schemeClr>
                </a:solidFill>
                <a:latin typeface="文鼎火柴體" panose="020B0609010101010101" pitchFamily="49" charset="-120"/>
                <a:ea typeface="文鼎火柴體" panose="020B0609010101010101" pitchFamily="49" charset="-120"/>
                <a:cs typeface="文鼎火柴體" panose="020B0609010101010101" pitchFamily="49" charset="-120"/>
              </a:rPr>
              <a:t>×</a:t>
            </a:r>
          </a:p>
        </p:txBody>
      </p:sp>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3519" y="2256046"/>
            <a:ext cx="3276600" cy="43485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813607" y="2300691"/>
            <a:ext cx="2118855" cy="276999"/>
          </a:xfrm>
          <a:prstGeom prst="rect">
            <a:avLst/>
          </a:prstGeom>
          <a:noFill/>
        </p:spPr>
        <p:txBody>
          <a:bodyPr wrap="square" rtlCol="0">
            <a:spAutoFit/>
          </a:bodyPr>
          <a:lstStyle/>
          <a:p>
            <a:r>
              <a:rPr lang="zh-CN" altLang="en-US" sz="1200" dirty="0" smtClean="0"/>
              <a:t>住在洛陽，葬在洛陽</a:t>
            </a:r>
            <a:endParaRPr lang="en-US" sz="1200" dirty="0"/>
          </a:p>
        </p:txBody>
      </p:sp>
      <p:sp>
        <p:nvSpPr>
          <p:cNvPr id="20" name="TextBox 5"/>
          <p:cNvSpPr txBox="1"/>
          <p:nvPr/>
        </p:nvSpPr>
        <p:spPr>
          <a:xfrm>
            <a:off x="1252173" y="2744228"/>
            <a:ext cx="3196112" cy="584775"/>
          </a:xfrm>
          <a:prstGeom prst="rect">
            <a:avLst/>
          </a:prstGeom>
          <a:noFill/>
        </p:spPr>
        <p:txBody>
          <a:bodyPr wrap="square" rtlCol="0">
            <a:spAutoFit/>
          </a:bodyPr>
          <a:lstStyle/>
          <a:p>
            <a:r>
              <a:rPr lang="en-US" altLang="zh-CN" sz="3200" dirty="0">
                <a:latin typeface="Times New Roman" panose="02020603050405020304" pitchFamily="18" charset="0"/>
                <a:ea typeface="华文隶书" panose="02010800040101010101" pitchFamily="2" charset="-122"/>
                <a:cs typeface="Times New Roman" panose="02020603050405020304" pitchFamily="18" charset="0"/>
              </a:rPr>
              <a:t>Northern Wei</a:t>
            </a:r>
            <a:endParaRPr lang="en-US" sz="3200" dirty="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1" name="TextBox 6"/>
          <p:cNvSpPr txBox="1"/>
          <p:nvPr/>
        </p:nvSpPr>
        <p:spPr>
          <a:xfrm>
            <a:off x="5026733" y="2727825"/>
            <a:ext cx="203334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Pingcheng</a:t>
            </a:r>
            <a:endParaRPr lang="en-US" dirty="0">
              <a:latin typeface="Times New Roman" panose="02020603050405020304" pitchFamily="18" charset="0"/>
              <a:cs typeface="Times New Roman" panose="02020603050405020304" pitchFamily="18" charset="0"/>
            </a:endParaRPr>
          </a:p>
        </p:txBody>
      </p:sp>
      <p:sp>
        <p:nvSpPr>
          <p:cNvPr id="22" name="TextBox 8"/>
          <p:cNvSpPr txBox="1"/>
          <p:nvPr/>
        </p:nvSpPr>
        <p:spPr>
          <a:xfrm>
            <a:off x="5322756" y="4664022"/>
            <a:ext cx="114748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Luoyang</a:t>
            </a:r>
            <a:endParaRPr lang="en-US" dirty="0">
              <a:latin typeface="Times New Roman" panose="02020603050405020304" pitchFamily="18" charset="0"/>
              <a:cs typeface="Times New Roman" panose="02020603050405020304" pitchFamily="18" charset="0"/>
            </a:endParaRPr>
          </a:p>
        </p:txBody>
      </p:sp>
      <p:sp>
        <p:nvSpPr>
          <p:cNvPr id="23" name="TextBox 10"/>
          <p:cNvSpPr txBox="1"/>
          <p:nvPr/>
        </p:nvSpPr>
        <p:spPr>
          <a:xfrm>
            <a:off x="4450003" y="6030209"/>
            <a:ext cx="1040772" cy="584775"/>
          </a:xfrm>
          <a:prstGeom prst="rect">
            <a:avLst/>
          </a:prstGeom>
          <a:noFill/>
        </p:spPr>
        <p:txBody>
          <a:bodyPr wrap="square" rtlCol="0">
            <a:spAutoFit/>
          </a:bodyPr>
          <a:lstStyle/>
          <a:p>
            <a:r>
              <a:rPr lang="en-US" altLang="zh-CN" sz="3200" dirty="0">
                <a:latin typeface="Times New Roman" panose="02020603050405020304" pitchFamily="18" charset="0"/>
                <a:ea typeface="隶书" panose="02010509060101010101" pitchFamily="49" charset="-122"/>
                <a:cs typeface="Times New Roman" panose="02020603050405020304" pitchFamily="18" charset="0"/>
              </a:rPr>
              <a:t>Qi</a:t>
            </a:r>
            <a:endParaRPr lang="en-US" sz="3200"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24" name="TextBox 18"/>
          <p:cNvSpPr txBox="1"/>
          <p:nvPr/>
        </p:nvSpPr>
        <p:spPr>
          <a:xfrm>
            <a:off x="7813607" y="2589325"/>
            <a:ext cx="2473478"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Live in Luoyang; die in Luoyang</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19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419" y="304800"/>
            <a:ext cx="6019800" cy="523220"/>
          </a:xfrm>
          <a:prstGeom prst="rect">
            <a:avLst/>
          </a:prstGeom>
          <a:noFill/>
        </p:spPr>
        <p:txBody>
          <a:bodyPr wrap="square" rtlCol="0">
            <a:spAutoFit/>
          </a:bodyPr>
          <a:lstStyle/>
          <a:p>
            <a:r>
              <a:rPr lang="en-US" altLang="zh-TW"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4. Banning</a:t>
            </a:r>
            <a:r>
              <a:rPr lang="zh-CN"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Burials</a:t>
            </a:r>
            <a:r>
              <a:rPr lang="zh-CN"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in</a:t>
            </a:r>
            <a:r>
              <a:rPr lang="zh-CN"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Pingcheng</a:t>
            </a:r>
            <a:endParaRPr lang="zh-TW"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6" y="1304075"/>
            <a:ext cx="7620862" cy="54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47119" y="2684512"/>
            <a:ext cx="2388222" cy="1077218"/>
          </a:xfrm>
          <a:prstGeom prst="rect">
            <a:avLst/>
          </a:prstGeom>
          <a:noFill/>
        </p:spPr>
        <p:txBody>
          <a:bodyPr wrap="square" rtlCol="0">
            <a:spAutoFit/>
          </a:bodyPr>
          <a:lstStyle/>
          <a:p>
            <a:r>
              <a:rPr lang="en-US" altLang="zh-CN" sz="3200" dirty="0">
                <a:latin typeface="Times New Roman" panose="02020603050405020304" pitchFamily="18" charset="0"/>
                <a:ea typeface="华文隶书" panose="02010800040101010101" pitchFamily="2" charset="-122"/>
                <a:cs typeface="Times New Roman" panose="02020603050405020304" pitchFamily="18" charset="0"/>
              </a:rPr>
              <a:t>Northern Wei</a:t>
            </a:r>
            <a:endParaRPr lang="en-US" sz="3200" dirty="0">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7" name="TextBox 6"/>
          <p:cNvSpPr txBox="1"/>
          <p:nvPr/>
        </p:nvSpPr>
        <p:spPr>
          <a:xfrm>
            <a:off x="4504769" y="2736318"/>
            <a:ext cx="203334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Pingcheng</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4811541" y="3036616"/>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4835715" y="4675651"/>
            <a:ext cx="114748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Luoyang</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4709319" y="4800600"/>
            <a:ext cx="102222" cy="119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4023519" y="6019800"/>
            <a:ext cx="1040772" cy="584775"/>
          </a:xfrm>
          <a:prstGeom prst="rect">
            <a:avLst/>
          </a:prstGeom>
          <a:noFill/>
        </p:spPr>
        <p:txBody>
          <a:bodyPr wrap="square" rtlCol="0">
            <a:spAutoFit/>
          </a:bodyPr>
          <a:lstStyle/>
          <a:p>
            <a:r>
              <a:rPr lang="en-US" altLang="zh-CN" sz="3200" dirty="0">
                <a:latin typeface="Times New Roman" panose="02020603050405020304" pitchFamily="18" charset="0"/>
                <a:ea typeface="隶书" panose="02010509060101010101" pitchFamily="49" charset="-122"/>
                <a:cs typeface="Times New Roman" panose="02020603050405020304" pitchFamily="18" charset="0"/>
              </a:rPr>
              <a:t>Qi</a:t>
            </a:r>
            <a:endParaRPr lang="en-US" sz="3200" dirty="0">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682" y="4208216"/>
            <a:ext cx="52403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4747491" y="3232727"/>
            <a:ext cx="353412" cy="1533237"/>
          </a:xfrm>
          <a:custGeom>
            <a:avLst/>
            <a:gdLst>
              <a:gd name="connsiteX0" fmla="*/ 0 w 353412"/>
              <a:gd name="connsiteY0" fmla="*/ 1533237 h 1533237"/>
              <a:gd name="connsiteX1" fmla="*/ 221673 w 353412"/>
              <a:gd name="connsiteY1" fmla="*/ 1025237 h 1533237"/>
              <a:gd name="connsiteX2" fmla="*/ 350982 w 353412"/>
              <a:gd name="connsiteY2" fmla="*/ 683491 h 1533237"/>
              <a:gd name="connsiteX3" fmla="*/ 295564 w 353412"/>
              <a:gd name="connsiteY3" fmla="*/ 258618 h 1533237"/>
              <a:gd name="connsiteX4" fmla="*/ 166254 w 353412"/>
              <a:gd name="connsiteY4" fmla="*/ 0 h 1533237"/>
              <a:gd name="connsiteX5" fmla="*/ 166254 w 353412"/>
              <a:gd name="connsiteY5" fmla="*/ 0 h 15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412" h="1533237">
                <a:moveTo>
                  <a:pt x="0" y="1533237"/>
                </a:moveTo>
                <a:cubicBezTo>
                  <a:pt x="81588" y="1350049"/>
                  <a:pt x="163176" y="1166861"/>
                  <a:pt x="221673" y="1025237"/>
                </a:cubicBezTo>
                <a:cubicBezTo>
                  <a:pt x="280170" y="883613"/>
                  <a:pt x="338667" y="811261"/>
                  <a:pt x="350982" y="683491"/>
                </a:cubicBezTo>
                <a:cubicBezTo>
                  <a:pt x="363297" y="555721"/>
                  <a:pt x="326352" y="372533"/>
                  <a:pt x="295564" y="258618"/>
                </a:cubicBezTo>
                <a:cubicBezTo>
                  <a:pt x="264776" y="144703"/>
                  <a:pt x="166254" y="0"/>
                  <a:pt x="166254" y="0"/>
                </a:cubicBezTo>
                <a:lnTo>
                  <a:pt x="166254" y="0"/>
                </a:lnTo>
              </a:path>
            </a:pathLst>
          </a:custGeom>
          <a:noFill/>
          <a:ln>
            <a:solidFill>
              <a:srgbClr val="C0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4877589" y="3838884"/>
            <a:ext cx="562899" cy="369332"/>
          </a:xfrm>
          <a:prstGeom prst="rect">
            <a:avLst/>
          </a:prstGeom>
          <a:noFill/>
        </p:spPr>
        <p:txBody>
          <a:bodyPr wrap="square" rtlCol="0">
            <a:spAutoFit/>
          </a:bodyPr>
          <a:lstStyle/>
          <a:p>
            <a:r>
              <a:rPr lang="en-US" b="1" dirty="0">
                <a:solidFill>
                  <a:schemeClr val="accent4">
                    <a:lumMod val="50000"/>
                  </a:schemeClr>
                </a:solidFill>
                <a:latin typeface="Times New Roman" panose="02020603050405020304" pitchFamily="18" charset="0"/>
                <a:ea typeface="文鼎火柴體" panose="020B0609010101010101" pitchFamily="49" charset="-120"/>
                <a:cs typeface="Times New Roman" panose="02020603050405020304" pitchFamily="18" charset="0"/>
              </a:rPr>
              <a:t>×</a:t>
            </a: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119" y="3602271"/>
            <a:ext cx="2713107" cy="325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ular Callout 13"/>
          <p:cNvSpPr/>
          <p:nvPr/>
        </p:nvSpPr>
        <p:spPr>
          <a:xfrm>
            <a:off x="9357519" y="1447800"/>
            <a:ext cx="2475170" cy="2057401"/>
          </a:xfrm>
          <a:prstGeom prst="wedgeRoundRectCallout">
            <a:avLst>
              <a:gd name="adj1" fmla="val 11884"/>
              <a:gd name="adj2" fmla="val 66993"/>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p:cNvSpPr txBox="1"/>
          <p:nvPr/>
        </p:nvSpPr>
        <p:spPr>
          <a:xfrm>
            <a:off x="9536745" y="1559229"/>
            <a:ext cx="2286000" cy="1938992"/>
          </a:xfrm>
          <a:prstGeom prst="rect">
            <a:avLst/>
          </a:prstGeom>
          <a:no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When Xianbei people come to Luoyang, they should work hard to learn to be a Han person. They should not think about returning to Pingcheng in their old age, not even to die!</a:t>
            </a:r>
            <a:endParaRPr lang="en-US" sz="1500" dirty="0">
              <a:latin typeface="Times New Roman" panose="02020603050405020304" pitchFamily="18" charset="0"/>
              <a:cs typeface="Times New Roman" panose="02020603050405020304" pitchFamily="18" charset="0"/>
            </a:endParaRPr>
          </a:p>
        </p:txBody>
      </p:sp>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3808" y="3810371"/>
            <a:ext cx="2105422" cy="27942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909719" y="3838884"/>
            <a:ext cx="1371600" cy="46166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Live in Luoyang; die in Luoyang</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4801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46</a:t>
            </a:fld>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68" y="145779"/>
            <a:ext cx="4021505" cy="294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588" y="1"/>
            <a:ext cx="772625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4668" y="3177153"/>
            <a:ext cx="4021505" cy="369332"/>
          </a:xfrm>
          <a:prstGeom prst="rect">
            <a:avLst/>
          </a:prstGeom>
          <a:noFill/>
        </p:spPr>
        <p:txBody>
          <a:bodyPr wrap="square" rtlCol="0">
            <a:spAutoFit/>
          </a:bodyPr>
          <a:lstStyle/>
          <a:p>
            <a:r>
              <a:rPr lang="zh-CN" altLang="en-US" b="1" dirty="0" smtClean="0"/>
              <a:t>北朝石棺</a:t>
            </a:r>
            <a:r>
              <a:rPr lang="zh-CN" altLang="en-US" sz="1400" b="1" dirty="0" smtClean="0"/>
              <a:t>（北京中國國家博物館藏）</a:t>
            </a:r>
            <a:endParaRPr lang="en-US" sz="1400" b="1" dirty="0"/>
          </a:p>
        </p:txBody>
      </p:sp>
      <p:sp>
        <p:nvSpPr>
          <p:cNvPr id="4" name="TextBox 3"/>
          <p:cNvSpPr txBox="1"/>
          <p:nvPr/>
        </p:nvSpPr>
        <p:spPr>
          <a:xfrm>
            <a:off x="214668" y="3634155"/>
            <a:ext cx="4021505" cy="2308324"/>
          </a:xfrm>
          <a:prstGeom prst="rect">
            <a:avLst/>
          </a:prstGeom>
          <a:noFill/>
          <a:ln>
            <a:solidFill>
              <a:schemeClr val="accent1"/>
            </a:solidFill>
          </a:ln>
        </p:spPr>
        <p:txBody>
          <a:bodyPr wrap="square" rtlCol="0">
            <a:spAutoFit/>
          </a:bodyPr>
          <a:lstStyle/>
          <a:p>
            <a:r>
              <a:rPr lang="zh-CN" altLang="en-US" dirty="0" smtClean="0"/>
              <a:t>這是一個石棺材。石棺像一座大宅，除了門口，每個角落都有衛士把守。</a:t>
            </a:r>
            <a:endParaRPr lang="en-US" altLang="zh-CN" dirty="0" smtClean="0"/>
          </a:p>
          <a:p>
            <a:endParaRPr lang="en-US" altLang="zh-CN" dirty="0" smtClean="0"/>
          </a:p>
          <a:p>
            <a:r>
              <a:rPr lang="zh-CN" altLang="en-US" dirty="0">
                <a:latin typeface="+mn-ea"/>
              </a:rPr>
              <a:t>這</a:t>
            </a:r>
            <a:r>
              <a:rPr lang="zh-CN" altLang="en-US" dirty="0" smtClean="0">
                <a:latin typeface="+mn-ea"/>
              </a:rPr>
              <a:t>些衛士，都</a:t>
            </a:r>
            <a:r>
              <a:rPr lang="zh-TW" altLang="en-US" dirty="0" smtClean="0">
                <a:latin typeface="SimSun" panose="02010600030101010101" pitchFamily="2" charset="-122"/>
                <a:ea typeface="SimSun" panose="02010600030101010101" pitchFamily="2" charset="-122"/>
              </a:rPr>
              <a:t>身穿</a:t>
            </a:r>
            <a:r>
              <a:rPr lang="zh-TW" altLang="en-US" dirty="0">
                <a:latin typeface="SimSun" panose="02010600030101010101" pitchFamily="2" charset="-122"/>
                <a:ea typeface="SimSun" panose="02010600030101010101" pitchFamily="2" charset="-122"/>
              </a:rPr>
              <a:t>翻領長袍、腳穿長靴、手持不同兵器</a:t>
            </a:r>
            <a:r>
              <a:rPr lang="zh-TW" altLang="en-US" dirty="0" smtClean="0">
                <a:latin typeface="SimSun" panose="02010600030101010101" pitchFamily="2" charset="-122"/>
                <a:ea typeface="SimSun" panose="02010600030101010101" pitchFamily="2" charset="-122"/>
              </a:rPr>
              <a:t>。容貌</a:t>
            </a:r>
            <a:r>
              <a:rPr lang="zh-TW" altLang="en-US" dirty="0">
                <a:latin typeface="SimSun" panose="02010600030101010101" pitchFamily="2" charset="-122"/>
                <a:ea typeface="SimSun" panose="02010600030101010101" pitchFamily="2" charset="-122"/>
              </a:rPr>
              <a:t>方面則是高鼻深目、卷髮、濃</a:t>
            </a:r>
            <a:r>
              <a:rPr lang="zh-TW" altLang="en-US" dirty="0" smtClean="0">
                <a:latin typeface="SimSun" panose="02010600030101010101" pitchFamily="2" charset="-122"/>
                <a:ea typeface="SimSun" panose="02010600030101010101" pitchFamily="2" charset="-122"/>
              </a:rPr>
              <a:t>鬚</a:t>
            </a:r>
            <a:r>
              <a:rPr lang="zh-CN" altLang="en-US" dirty="0" smtClean="0">
                <a:latin typeface="SimSun" panose="02010600030101010101" pitchFamily="2" charset="-122"/>
                <a:ea typeface="SimSun" panose="02010600030101010101" pitchFamily="2" charset="-122"/>
              </a:rPr>
              <a:t>的</a:t>
            </a:r>
            <a:r>
              <a:rPr lang="zh-TW" altLang="en-US" dirty="0" smtClean="0">
                <a:latin typeface="SimSun" panose="02010600030101010101" pitchFamily="2" charset="-122"/>
                <a:ea typeface="SimSun" panose="02010600030101010101" pitchFamily="2" charset="-122"/>
              </a:rPr>
              <a:t>胡</a:t>
            </a:r>
            <a:r>
              <a:rPr lang="zh-TW" altLang="en-US" dirty="0">
                <a:latin typeface="SimSun" panose="02010600030101010101" pitchFamily="2" charset="-122"/>
                <a:ea typeface="SimSun" panose="02010600030101010101" pitchFamily="2" charset="-122"/>
              </a:rPr>
              <a:t>人形象</a:t>
            </a:r>
            <a:r>
              <a:rPr lang="zh-TW" altLang="en-US" dirty="0" smtClean="0">
                <a:latin typeface="SimSun" panose="02010600030101010101" pitchFamily="2" charset="-122"/>
                <a:ea typeface="SimSun" panose="02010600030101010101" pitchFamily="2" charset="-122"/>
              </a:rPr>
              <a:t>。</a:t>
            </a:r>
            <a:r>
              <a:rPr lang="zh-CN" altLang="en-US" dirty="0" smtClean="0">
                <a:latin typeface="SimSun" panose="02010600030101010101" pitchFamily="2" charset="-122"/>
                <a:ea typeface="SimSun" panose="02010600030101010101" pitchFamily="2" charset="-122"/>
              </a:rPr>
              <a:t>估計石棺主人是胡人，可能就是那些定居洛陽，不能歸葬平城的鮮卑人。</a:t>
            </a:r>
            <a:endParaRPr lang="zh-TW" altLang="en-US" dirty="0">
              <a:latin typeface="SimSun" panose="02010600030101010101" pitchFamily="2" charset="-122"/>
              <a:ea typeface="SimSun" panose="02010600030101010101" pitchFamily="2" charset="-122"/>
            </a:endParaRPr>
          </a:p>
        </p:txBody>
      </p:sp>
      <p:sp>
        <p:nvSpPr>
          <p:cNvPr id="5" name="Rectangle 4"/>
          <p:cNvSpPr/>
          <p:nvPr/>
        </p:nvSpPr>
        <p:spPr>
          <a:xfrm>
            <a:off x="4435588" y="4677508"/>
            <a:ext cx="2463916" cy="200464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69287" y="4677508"/>
            <a:ext cx="2463916" cy="200464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37256" y="4701301"/>
            <a:ext cx="2284172" cy="52322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zh-TW" altLang="en-US" sz="1400" dirty="0">
                <a:solidFill>
                  <a:schemeClr val="tx1"/>
                </a:solidFill>
                <a:latin typeface="SimSun" panose="02010600030101010101" pitchFamily="2" charset="-122"/>
                <a:ea typeface="SimSun" panose="02010600030101010101" pitchFamily="2" charset="-122"/>
              </a:rPr>
              <a:t>請</a:t>
            </a:r>
            <a:r>
              <a:rPr lang="zh-CN" altLang="en-US" sz="1400" dirty="0" smtClean="0">
                <a:latin typeface="SimSun" panose="02010600030101010101" pitchFamily="2" charset="-122"/>
                <a:ea typeface="SimSun" panose="02010600030101010101" pitchFamily="2" charset="-122"/>
              </a:rPr>
              <a:t>你</a:t>
            </a:r>
            <a:r>
              <a:rPr lang="zh-TW" altLang="en-US" sz="1400" dirty="0" smtClean="0">
                <a:latin typeface="SimSun" panose="02010600030101010101" pitchFamily="2" charset="-122"/>
                <a:ea typeface="SimSun" panose="02010600030101010101" pitchFamily="2" charset="-122"/>
              </a:rPr>
              <a:t>把</a:t>
            </a:r>
            <a:r>
              <a:rPr lang="zh-TW" altLang="en-US" sz="1400" dirty="0">
                <a:latin typeface="SimSun" panose="02010600030101010101" pitchFamily="2" charset="-122"/>
                <a:ea typeface="SimSun" panose="02010600030101010101" pitchFamily="2" charset="-122"/>
              </a:rPr>
              <a:t>這兩位門衛的頭像描畫</a:t>
            </a:r>
            <a:r>
              <a:rPr lang="zh-TW" altLang="en-US" sz="1400" dirty="0" smtClean="0">
                <a:latin typeface="SimSun" panose="02010600030101010101" pitchFamily="2" charset="-122"/>
                <a:ea typeface="SimSun" panose="02010600030101010101" pitchFamily="2" charset="-122"/>
              </a:rPr>
              <a:t>下來</a:t>
            </a:r>
            <a:r>
              <a:rPr lang="zh-TW" altLang="en-US" sz="1400" dirty="0" smtClean="0">
                <a:solidFill>
                  <a:schemeClr val="tx1"/>
                </a:solidFill>
                <a:latin typeface="SimSun" panose="02010600030101010101" pitchFamily="2" charset="-122"/>
                <a:ea typeface="SimSun" panose="02010600030101010101" pitchFamily="2" charset="-122"/>
              </a:rPr>
              <a:t>。</a:t>
            </a:r>
            <a:endParaRPr lang="en-US" sz="1400" dirty="0">
              <a:solidFill>
                <a:schemeClr val="tx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33254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latin typeface="Times New Roman" panose="02020603050405020304" pitchFamily="18" charset="0"/>
                <a:cs typeface="Times New Roman" panose="02020603050405020304" pitchFamily="18" charset="0"/>
              </a:rPr>
              <a:pPr/>
              <a:t>47</a:t>
            </a:fld>
            <a:endParaRPr lang="en-US"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68" y="145779"/>
            <a:ext cx="4021505" cy="294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588" y="1"/>
            <a:ext cx="772625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9553" y="3153790"/>
            <a:ext cx="4220920" cy="553998"/>
          </a:xfrm>
          <a:prstGeom prst="rect">
            <a:avLst/>
          </a:prstGeom>
          <a:noFill/>
        </p:spPr>
        <p:txBody>
          <a:bodyPr wrap="square" rtlCol="0">
            <a:spAutoFit/>
          </a:bodyPr>
          <a:lstStyle/>
          <a:p>
            <a:r>
              <a:rPr lang="en-US" altLang="zh-CN" sz="1500" b="1" dirty="0">
                <a:latin typeface="Times New Roman" panose="02020603050405020304" pitchFamily="18" charset="0"/>
                <a:cs typeface="Times New Roman" panose="02020603050405020304" pitchFamily="18" charset="0"/>
              </a:rPr>
              <a:t>Stone Coffin from the Northern Dynasties (Collection of National Museum of China, Beijing)</a:t>
            </a:r>
          </a:p>
        </p:txBody>
      </p:sp>
      <p:sp>
        <p:nvSpPr>
          <p:cNvPr id="4" name="TextBox 3"/>
          <p:cNvSpPr txBox="1"/>
          <p:nvPr/>
        </p:nvSpPr>
        <p:spPr>
          <a:xfrm>
            <a:off x="229553" y="3979963"/>
            <a:ext cx="4021505" cy="2462213"/>
          </a:xfrm>
          <a:prstGeom prst="rect">
            <a:avLst/>
          </a:prstGeom>
          <a:noFill/>
          <a:ln>
            <a:solidFill>
              <a:schemeClr val="accent1"/>
            </a:solidFill>
          </a:ln>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This is a stone coffin. It is like a big house. Apart from the door, every corner is protected by guards.</a:t>
            </a:r>
          </a:p>
          <a:p>
            <a:endParaRPr lang="en-US"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These guards are all wearing lapels, long boots, and holding different weapons. In terms of appearance, the statues have the high nose, deep eyes, curly hair and thick beard of the Hu people. We may therefore guess that the owner of this coffin was a Hu person. It may perhaps even belong to the Xianbei people living in Luoyang who did not return to Pingcheng in the north. </a:t>
            </a:r>
          </a:p>
        </p:txBody>
      </p:sp>
      <p:sp>
        <p:nvSpPr>
          <p:cNvPr id="5" name="Rectangle 4"/>
          <p:cNvSpPr/>
          <p:nvPr/>
        </p:nvSpPr>
        <p:spPr>
          <a:xfrm>
            <a:off x="4435588" y="4677508"/>
            <a:ext cx="2463916" cy="200464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p:cNvSpPr/>
          <p:nvPr/>
        </p:nvSpPr>
        <p:spPr>
          <a:xfrm>
            <a:off x="9569287" y="4677508"/>
            <a:ext cx="2463916" cy="200464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7137256" y="4701301"/>
            <a:ext cx="2284172" cy="52322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400" dirty="0">
                <a:latin typeface="Times New Roman" panose="02020603050405020304" pitchFamily="18" charset="0"/>
                <a:cs typeface="Times New Roman" panose="02020603050405020304" pitchFamily="18" charset="0"/>
              </a:rPr>
              <a:t>Please draw the heads of these two guards.</a:t>
            </a:r>
          </a:p>
        </p:txBody>
      </p:sp>
    </p:spTree>
    <p:extLst>
      <p:ext uri="{BB962C8B-B14F-4D97-AF65-F5344CB8AC3E}">
        <p14:creationId xmlns:p14="http://schemas.microsoft.com/office/powerpoint/2010/main" val="1053261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2" y="13252"/>
            <a:ext cx="9360086" cy="68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1719" y="4838700"/>
            <a:ext cx="305802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6"/>
          <p:cNvSpPr txBox="1"/>
          <p:nvPr/>
        </p:nvSpPr>
        <p:spPr>
          <a:xfrm>
            <a:off x="8638951" y="1219200"/>
            <a:ext cx="33093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dirty="0" smtClean="0">
                <a:solidFill>
                  <a:schemeClr val="accent4">
                    <a:lumMod val="50000"/>
                  </a:schemeClr>
                </a:solidFill>
                <a:latin typeface="SimSun" panose="02010600030101010101" pitchFamily="2" charset="-122"/>
                <a:ea typeface="SimSun" panose="02010600030101010101" pitchFamily="2" charset="-122"/>
              </a:rPr>
              <a:t>石棺的外貌（屋頂）</a:t>
            </a:r>
            <a:r>
              <a:rPr lang="zh-CN" altLang="en-US" dirty="0" smtClean="0">
                <a:solidFill>
                  <a:schemeClr val="accent4">
                    <a:lumMod val="50000"/>
                  </a:schemeClr>
                </a:solidFill>
                <a:latin typeface="SimSun" panose="02010600030101010101" pitchFamily="2" charset="-122"/>
                <a:ea typeface="SimSun" panose="02010600030101010101" pitchFamily="2" charset="-122"/>
              </a:rPr>
              <a:t>是漢式</a:t>
            </a:r>
            <a:r>
              <a:rPr lang="zh-TW" altLang="en-US" dirty="0" smtClean="0">
                <a:solidFill>
                  <a:schemeClr val="accent4">
                    <a:lumMod val="50000"/>
                  </a:schemeClr>
                </a:solidFill>
                <a:latin typeface="SimSun" panose="02010600030101010101" pitchFamily="2" charset="-122"/>
                <a:ea typeface="SimSun" panose="02010600030101010101" pitchFamily="2" charset="-122"/>
              </a:rPr>
              <a:t>，雕像</a:t>
            </a:r>
            <a:r>
              <a:rPr lang="zh-CN" altLang="en-US" dirty="0" smtClean="0">
                <a:solidFill>
                  <a:schemeClr val="accent4">
                    <a:lumMod val="50000"/>
                  </a:schemeClr>
                </a:solidFill>
                <a:latin typeface="SimSun" panose="02010600030101010101" pitchFamily="2" charset="-122"/>
                <a:ea typeface="SimSun" panose="02010600030101010101" pitchFamily="2" charset="-122"/>
              </a:rPr>
              <a:t>則</a:t>
            </a:r>
            <a:r>
              <a:rPr lang="zh-TW" altLang="en-US" dirty="0" smtClean="0">
                <a:solidFill>
                  <a:schemeClr val="accent4">
                    <a:lumMod val="50000"/>
                  </a:schemeClr>
                </a:solidFill>
                <a:latin typeface="SimSun" panose="02010600030101010101" pitchFamily="2" charset="-122"/>
                <a:ea typeface="SimSun" panose="02010600030101010101" pitchFamily="2" charset="-122"/>
              </a:rPr>
              <a:t>屬</a:t>
            </a:r>
            <a:r>
              <a:rPr lang="zh-CN" altLang="en-US" dirty="0" smtClean="0">
                <a:solidFill>
                  <a:schemeClr val="accent4">
                    <a:lumMod val="50000"/>
                  </a:schemeClr>
                </a:solidFill>
                <a:latin typeface="SimSun" panose="02010600030101010101" pitchFamily="2" charset="-122"/>
                <a:ea typeface="SimSun" panose="02010600030101010101" pitchFamily="2" charset="-122"/>
              </a:rPr>
              <a:t>胡人</a:t>
            </a:r>
            <a:r>
              <a:rPr lang="zh-TW" altLang="en-US" dirty="0" smtClean="0">
                <a:solidFill>
                  <a:schemeClr val="accent4">
                    <a:lumMod val="50000"/>
                  </a:schemeClr>
                </a:solidFill>
                <a:latin typeface="SimSun" panose="02010600030101010101" pitchFamily="2" charset="-122"/>
                <a:ea typeface="SimSun" panose="02010600030101010101" pitchFamily="2" charset="-122"/>
              </a:rPr>
              <a:t>，反映</a:t>
            </a:r>
            <a:r>
              <a:rPr lang="zh-CN" altLang="en-US" dirty="0">
                <a:solidFill>
                  <a:schemeClr val="accent4">
                    <a:lumMod val="50000"/>
                  </a:schemeClr>
                </a:solidFill>
                <a:latin typeface="SimSun" panose="02010600030101010101" pitchFamily="2" charset="-122"/>
                <a:ea typeface="SimSun" panose="02010600030101010101" pitchFamily="2" charset="-122"/>
              </a:rPr>
              <a:t>這</a:t>
            </a:r>
            <a:r>
              <a:rPr lang="zh-CN" altLang="en-US" dirty="0" smtClean="0">
                <a:solidFill>
                  <a:schemeClr val="accent4">
                    <a:lumMod val="50000"/>
                  </a:schemeClr>
                </a:solidFill>
                <a:latin typeface="SimSun" panose="02010600030101010101" pitchFamily="2" charset="-122"/>
                <a:ea typeface="SimSun" panose="02010600030101010101" pitchFamily="2" charset="-122"/>
              </a:rPr>
              <a:t>個事情的</a:t>
            </a:r>
            <a:r>
              <a:rPr lang="zh-TW" altLang="en-US" dirty="0" smtClean="0">
                <a:solidFill>
                  <a:schemeClr val="accent4">
                    <a:lumMod val="50000"/>
                  </a:schemeClr>
                </a:solidFill>
                <a:latin typeface="SimSun" panose="02010600030101010101" pitchFamily="2" charset="-122"/>
                <a:ea typeface="SimSun" panose="02010600030101010101" pitchFamily="2" charset="-122"/>
              </a:rPr>
              <a:t>文化交流與融合。</a:t>
            </a:r>
            <a:endParaRPr lang="zh-HK" altLang="en-US" dirty="0">
              <a:solidFill>
                <a:schemeClr val="accent4">
                  <a:lumMod val="50000"/>
                </a:schemeClr>
              </a:solidFill>
              <a:latin typeface="SimSun" panose="02010600030101010101" pitchFamily="2" charset="-122"/>
              <a:ea typeface="SimSun" panose="02010600030101010101" pitchFamily="2" charset="-122"/>
            </a:endParaRPr>
          </a:p>
        </p:txBody>
      </p:sp>
      <p:sp>
        <p:nvSpPr>
          <p:cNvPr id="4" name="Rectangle 3"/>
          <p:cNvSpPr/>
          <p:nvPr/>
        </p:nvSpPr>
        <p:spPr>
          <a:xfrm>
            <a:off x="3032919" y="3657600"/>
            <a:ext cx="838200" cy="2057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71119" y="4543692"/>
            <a:ext cx="533400" cy="461665"/>
          </a:xfrm>
          <a:prstGeom prst="rect">
            <a:avLst/>
          </a:prstGeom>
          <a:noFill/>
        </p:spPr>
        <p:txBody>
          <a:bodyPr wrap="square" rtlCol="0">
            <a:spAutoFit/>
          </a:bodyPr>
          <a:lstStyle/>
          <a:p>
            <a:r>
              <a:rPr lang="zh-CN" altLang="en-US" sz="2400" dirty="0" smtClean="0">
                <a:solidFill>
                  <a:schemeClr val="bg1"/>
                </a:solidFill>
              </a:rPr>
              <a:t>胡</a:t>
            </a:r>
            <a:endParaRPr lang="en-US" sz="2400" dirty="0">
              <a:solidFill>
                <a:schemeClr val="bg1"/>
              </a:solidFill>
            </a:endParaRPr>
          </a:p>
        </p:txBody>
      </p:sp>
      <p:sp>
        <p:nvSpPr>
          <p:cNvPr id="7" name="Rectangle 6"/>
          <p:cNvSpPr/>
          <p:nvPr/>
        </p:nvSpPr>
        <p:spPr>
          <a:xfrm>
            <a:off x="518319" y="533400"/>
            <a:ext cx="7772400" cy="2743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42919" y="152400"/>
            <a:ext cx="762000" cy="461665"/>
          </a:xfrm>
          <a:prstGeom prst="rect">
            <a:avLst/>
          </a:prstGeom>
          <a:noFill/>
        </p:spPr>
        <p:txBody>
          <a:bodyPr wrap="square" rtlCol="0">
            <a:spAutoFit/>
          </a:bodyPr>
          <a:lstStyle/>
          <a:p>
            <a:r>
              <a:rPr lang="zh-CN" altLang="en-US" sz="2400" b="1" dirty="0" smtClean="0">
                <a:solidFill>
                  <a:schemeClr val="bg1"/>
                </a:solidFill>
              </a:rPr>
              <a:t>漢</a:t>
            </a:r>
            <a:endParaRPr lang="en-US" sz="2400" b="1" dirty="0">
              <a:solidFill>
                <a:schemeClr val="bg1"/>
              </a:solidFill>
            </a:endParaRPr>
          </a:p>
        </p:txBody>
      </p:sp>
    </p:spTree>
    <p:extLst>
      <p:ext uri="{BB962C8B-B14F-4D97-AF65-F5344CB8AC3E}">
        <p14:creationId xmlns:p14="http://schemas.microsoft.com/office/powerpoint/2010/main" val="1890783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2" y="13252"/>
            <a:ext cx="9360086" cy="68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1719" y="4838700"/>
            <a:ext cx="305802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6"/>
          <p:cNvSpPr txBox="1"/>
          <p:nvPr/>
        </p:nvSpPr>
        <p:spPr>
          <a:xfrm>
            <a:off x="8638951" y="1219200"/>
            <a:ext cx="3309368"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dirty="0">
                <a:solidFill>
                  <a:schemeClr val="accent4">
                    <a:lumMod val="50000"/>
                  </a:schemeClr>
                </a:solidFill>
                <a:latin typeface="Times New Roman" panose="02020603050405020304" pitchFamily="18" charset="0"/>
                <a:ea typeface="SimSun" panose="02010600030101010101" pitchFamily="2" charset="-122"/>
                <a:cs typeface="Times New Roman" panose="02020603050405020304" pitchFamily="18" charset="0"/>
              </a:rPr>
              <a:t>The roof of the stone coffin is in Han style but the statue shows a Hu person. This reflects the cultural exchange and integration between these two cultures. </a:t>
            </a:r>
            <a:endParaRPr lang="zh-HK" altLang="en-US" dirty="0">
              <a:solidFill>
                <a:schemeClr val="accent4">
                  <a:lumMod val="50000"/>
                </a:scheme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3032919" y="3657600"/>
            <a:ext cx="838200" cy="2057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3871119" y="4543692"/>
            <a:ext cx="762000"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Hu</a:t>
            </a:r>
          </a:p>
        </p:txBody>
      </p:sp>
      <p:sp>
        <p:nvSpPr>
          <p:cNvPr id="7" name="Rectangle 6"/>
          <p:cNvSpPr/>
          <p:nvPr/>
        </p:nvSpPr>
        <p:spPr>
          <a:xfrm>
            <a:off x="518319" y="533400"/>
            <a:ext cx="7772400" cy="2743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6842919" y="152400"/>
            <a:ext cx="762000" cy="461665"/>
          </a:xfrm>
          <a:prstGeom prst="rect">
            <a:avLst/>
          </a:prstGeom>
          <a:noFill/>
        </p:spPr>
        <p:txBody>
          <a:bodyPr wrap="square" rtlCol="0">
            <a:spAutoFit/>
          </a:bodyPr>
          <a:lstStyle/>
          <a:p>
            <a:r>
              <a:rPr lang="en-US" altLang="zh-CN" sz="2400" b="1" dirty="0">
                <a:solidFill>
                  <a:schemeClr val="bg1"/>
                </a:solidFill>
                <a:latin typeface="Times New Roman" panose="02020603050405020304" pitchFamily="18" charset="0"/>
                <a:cs typeface="Times New Roman" panose="02020603050405020304" pitchFamily="18" charset="0"/>
              </a:rPr>
              <a:t>Han</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493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25286" y="0"/>
            <a:ext cx="856170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zh-TW" altLang="en-US" sz="4000" kern="0" dirty="0">
                <a:solidFill>
                  <a:srgbClr val="000000"/>
                </a:solidFill>
                <a:latin typeface="Adobe 繁黑體 Std B" pitchFamily="34" charset="-128"/>
                <a:ea typeface="Adobe 繁黑體 Std B" pitchFamily="34" charset="-128"/>
              </a:rPr>
              <a:t>本節</a:t>
            </a:r>
            <a:r>
              <a:rPr lang="zh-HK" altLang="zh-TW" sz="4000" kern="0" dirty="0">
                <a:solidFill>
                  <a:srgbClr val="000000"/>
                </a:solidFill>
                <a:latin typeface="Adobe 繁黑體 Std B" pitchFamily="34" charset="-128"/>
                <a:ea typeface="Adobe 繁黑體 Std B" pitchFamily="34" charset="-128"/>
              </a:rPr>
              <a:t>關</a:t>
            </a:r>
            <a:r>
              <a:rPr lang="zh-HK" altLang="zh-TW" sz="4000" kern="0" dirty="0" smtClean="0">
                <a:solidFill>
                  <a:srgbClr val="000000"/>
                </a:solidFill>
                <a:latin typeface="Adobe 繁黑體 Std B" pitchFamily="34" charset="-128"/>
                <a:ea typeface="Adobe 繁黑體 Std B" pitchFamily="34" charset="-128"/>
              </a:rPr>
              <a:t>鍵</a:t>
            </a:r>
            <a:r>
              <a:rPr lang="zh-HK" altLang="zh-TW" sz="4000" kern="0" dirty="0">
                <a:solidFill>
                  <a:srgbClr val="000000"/>
                </a:solidFill>
                <a:latin typeface="Adobe 繁黑體 Std B" pitchFamily="34" charset="-128"/>
                <a:ea typeface="Adobe 繁黑體 Std B" pitchFamily="34" charset="-128"/>
              </a:rPr>
              <a:t>詞 </a:t>
            </a:r>
            <a:r>
              <a:rPr lang="en-US" altLang="zh-TW" sz="4000" kern="100" dirty="0">
                <a:latin typeface="Times New Roman" panose="02020603050405020304" pitchFamily="18" charset="0"/>
                <a:ea typeface="標楷體" panose="03000509000000000000" pitchFamily="65" charset="-120"/>
              </a:rPr>
              <a:t>(Key Terms of the Chapter)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13868122"/>
              </p:ext>
            </p:extLst>
          </p:nvPr>
        </p:nvGraphicFramePr>
        <p:xfrm>
          <a:off x="213519" y="769865"/>
          <a:ext cx="11430000" cy="5577840"/>
        </p:xfrm>
        <a:graphic>
          <a:graphicData uri="http://schemas.openxmlformats.org/drawingml/2006/table">
            <a:tbl>
              <a:tblPr firstRow="1" bandRow="1">
                <a:tableStyleId>{5C22544A-7EE6-4342-B048-85BDC9FD1C3A}</a:tableStyleId>
              </a:tblPr>
              <a:tblGrid>
                <a:gridCol w="537110">
                  <a:extLst>
                    <a:ext uri="{9D8B030D-6E8A-4147-A177-3AD203B41FA5}">
                      <a16:colId xmlns:a16="http://schemas.microsoft.com/office/drawing/2014/main" val="1215779671"/>
                    </a:ext>
                  </a:extLst>
                </a:gridCol>
                <a:gridCol w="3730090">
                  <a:extLst>
                    <a:ext uri="{9D8B030D-6E8A-4147-A177-3AD203B41FA5}">
                      <a16:colId xmlns:a16="http://schemas.microsoft.com/office/drawing/2014/main" val="4048020232"/>
                    </a:ext>
                  </a:extLst>
                </a:gridCol>
                <a:gridCol w="3733800">
                  <a:extLst>
                    <a:ext uri="{9D8B030D-6E8A-4147-A177-3AD203B41FA5}">
                      <a16:colId xmlns:a16="http://schemas.microsoft.com/office/drawing/2014/main" val="4033386825"/>
                    </a:ext>
                  </a:extLst>
                </a:gridCol>
                <a:gridCol w="3429000">
                  <a:extLst>
                    <a:ext uri="{9D8B030D-6E8A-4147-A177-3AD203B41FA5}">
                      <a16:colId xmlns:a16="http://schemas.microsoft.com/office/drawing/2014/main" val="2137031024"/>
                    </a:ext>
                  </a:extLst>
                </a:gridCol>
              </a:tblGrid>
              <a:tr h="370840">
                <a:tc>
                  <a:txBody>
                    <a:bodyPr/>
                    <a:lstStyle/>
                    <a:p>
                      <a:endParaRPr lang="zh-TW" altLang="en-US" sz="2000" dirty="0"/>
                    </a:p>
                  </a:txBody>
                  <a:tcPr/>
                </a:tc>
                <a:tc>
                  <a:txBody>
                    <a:bodyPr/>
                    <a:lstStyle/>
                    <a:p>
                      <a:pPr algn="ctr">
                        <a:spcAft>
                          <a:spcPts val="0"/>
                        </a:spcAft>
                      </a:pPr>
                      <a:r>
                        <a:rPr lang="zh-HK" sz="2000" b="1" kern="100" dirty="0">
                          <a:effectLst/>
                          <a:latin typeface="Times New Roman" panose="02020603050405020304" pitchFamily="18" charset="0"/>
                          <a:ea typeface="標楷體" panose="03000509000000000000" pitchFamily="65" charset="-120"/>
                          <a:cs typeface="Times New Roman" panose="02020603050405020304" pitchFamily="18" charset="0"/>
                        </a:rPr>
                        <a:t>英文詞彙</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HK" sz="2000" b="1" kern="100">
                          <a:effectLst/>
                          <a:latin typeface="Times New Roman" panose="02020603050405020304" pitchFamily="18" charset="0"/>
                          <a:ea typeface="標楷體" panose="03000509000000000000" pitchFamily="65" charset="-120"/>
                          <a:cs typeface="Times New Roman" panose="02020603050405020304" pitchFamily="18" charset="0"/>
                        </a:rPr>
                        <a:t>中文詞彙</a:t>
                      </a:r>
                      <a:r>
                        <a:rPr lang="en-US" sz="2000" b="1" kern="100">
                          <a:effectLst/>
                          <a:latin typeface="標楷體" panose="03000509000000000000" pitchFamily="65" charset="-120"/>
                          <a:ea typeface="新細明體" panose="02020500000000000000" pitchFamily="18" charset="-120"/>
                          <a:cs typeface="Times New Roman" panose="02020603050405020304" pitchFamily="18" charset="0"/>
                        </a:rPr>
                        <a:t>/</a:t>
                      </a:r>
                      <a:r>
                        <a:rPr lang="zh-HK" sz="2000" b="1" kern="100">
                          <a:effectLst/>
                          <a:latin typeface="Times New Roman" panose="02020603050405020304" pitchFamily="18" charset="0"/>
                          <a:ea typeface="標楷體" panose="03000509000000000000" pitchFamily="65" charset="-120"/>
                          <a:cs typeface="Times New Roman" panose="02020603050405020304" pitchFamily="18" charset="0"/>
                        </a:rPr>
                        <a:t>粵語拼音</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HK" sz="2000" b="1" kern="100">
                          <a:effectLst/>
                          <a:latin typeface="Times New Roman" panose="02020603050405020304" pitchFamily="18" charset="0"/>
                          <a:ea typeface="標楷體" panose="03000509000000000000" pitchFamily="65" charset="-120"/>
                          <a:cs typeface="Times New Roman" panose="02020603050405020304" pitchFamily="18" charset="0"/>
                        </a:rPr>
                        <a:t>中文詞彙</a:t>
                      </a:r>
                      <a:r>
                        <a:rPr lang="en-US" sz="2000" b="1" kern="100">
                          <a:effectLst/>
                          <a:latin typeface="標楷體" panose="03000509000000000000" pitchFamily="65" charset="-120"/>
                          <a:ea typeface="新細明體" panose="02020500000000000000" pitchFamily="18" charset="-120"/>
                          <a:cs typeface="Times New Roman" panose="02020603050405020304" pitchFamily="18" charset="0"/>
                        </a:rPr>
                        <a:t>/</a:t>
                      </a:r>
                      <a:r>
                        <a:rPr lang="zh-HK" sz="2000" b="1" kern="100">
                          <a:effectLst/>
                          <a:latin typeface="Times New Roman" panose="02020603050405020304" pitchFamily="18" charset="0"/>
                          <a:ea typeface="標楷體" panose="03000509000000000000" pitchFamily="65" charset="-120"/>
                          <a:cs typeface="Times New Roman" panose="02020603050405020304" pitchFamily="18" charset="0"/>
                        </a:rPr>
                        <a:t>普通話拼音</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183630065"/>
                  </a:ext>
                </a:extLst>
              </a:tr>
              <a:tr h="370840">
                <a:tc>
                  <a:txBody>
                    <a:bodyPr/>
                    <a:lstStyle/>
                    <a:p>
                      <a:pP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nomadic tribes</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胡人</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(wu4 jan4)</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胡人</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(hú rén)</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436730675"/>
                  </a:ext>
                </a:extLst>
              </a:tr>
              <a:tr h="370840">
                <a:tc>
                  <a:txBody>
                    <a:bodyPr/>
                    <a:lstStyle/>
                    <a:p>
                      <a:pP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Southern migration</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內徙</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(noi6 saai2)</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內徙</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(nèi xǐ)</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524657780"/>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Northern Wei Dynasty</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北魏</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(bak1 ngai6)</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北魏</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(Běi Wèi)</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027413499"/>
                  </a:ext>
                </a:extLst>
              </a:tr>
              <a:tr h="370840">
                <a:tc>
                  <a:txBody>
                    <a:bodyPr/>
                    <a:lstStyle/>
                    <a:p>
                      <a:pP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Emperor Xiaowen</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孝文帝</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(haau3 man4 dai3)</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孝文帝</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(Xiào Wén Dì)</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706790969"/>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Xianbei ethnic group</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鮮卑人</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(sin1 bei1 jan4)</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鮮卑人</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(Xiān Bēi rén)</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463393553"/>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Sinicization</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漢化</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(hon3 faa3)</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漢化</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(hàn huà)</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486639493"/>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Farming Livestock</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畜牧</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(cuk1 muk6)</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畜牧</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(xù mù)</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141751164"/>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Farming Crops</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耕種</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(gaang1 zung3)</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耕種</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(gēng zhòng)</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133309682"/>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Han Surname</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漢姓</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(hon3 sing3)</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漢姓</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(hàn xìng)</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781246960"/>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intermarriage between Han and Hu</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漢胡通婚</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(hon3 wu4 tung1 fan1)</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漢胡通婚</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(hàn hú tōng hūn)</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42758683"/>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Burials</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歸葬</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(gwai1 zong3)</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歸葬</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(guī zàng)</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176291687"/>
                  </a:ext>
                </a:extLst>
              </a:tr>
              <a:tr h="370840">
                <a:tc>
                  <a:txBody>
                    <a:bodyPr/>
                    <a:lstStyle/>
                    <a:p>
                      <a:pPr>
                        <a:spcAft>
                          <a:spcPts val="0"/>
                        </a:spcAft>
                      </a:pPr>
                      <a:r>
                        <a:rPr lang="en-US" sz="2000" kern="10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Hu Clothing</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胡服</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(wu4 fuk6)</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胡服</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(hú fú)</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894738252"/>
                  </a:ext>
                </a:extLst>
              </a:tr>
              <a:tr h="370840">
                <a:tc>
                  <a:txBody>
                    <a:bodyPr/>
                    <a:lstStyle/>
                    <a:p>
                      <a:pPr>
                        <a:spcAft>
                          <a:spcPts val="0"/>
                        </a:spcAft>
                      </a:pPr>
                      <a:r>
                        <a:rPr lang="en-US" sz="2000" kern="100" dirty="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Han Clothing</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a:effectLst/>
                          <a:latin typeface="Times New Roman" panose="02020603050405020304" pitchFamily="18" charset="0"/>
                          <a:ea typeface="標楷體" panose="03000509000000000000" pitchFamily="65" charset="-120"/>
                          <a:cs typeface="Times New Roman" panose="02020603050405020304" pitchFamily="18" charset="0"/>
                        </a:rPr>
                        <a:t>漢服</a:t>
                      </a: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(hon3 fuk6)</a:t>
                      </a:r>
                      <a:endParaRPr lang="zh-TW" sz="24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漢服</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400" kern="100" dirty="0" err="1">
                          <a:effectLst/>
                          <a:latin typeface="Times New Roman" panose="02020603050405020304" pitchFamily="18" charset="0"/>
                          <a:ea typeface="標楷體" panose="03000509000000000000" pitchFamily="65" charset="-120"/>
                          <a:cs typeface="Times New Roman" panose="02020603050405020304" pitchFamily="18" charset="0"/>
                        </a:rPr>
                        <a:t>hàn</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2400" kern="100" dirty="0" err="1">
                          <a:effectLst/>
                          <a:latin typeface="Times New Roman" panose="02020603050405020304" pitchFamily="18" charset="0"/>
                          <a:ea typeface="標楷體" panose="03000509000000000000" pitchFamily="65" charset="-120"/>
                          <a:cs typeface="Times New Roman" panose="02020603050405020304" pitchFamily="18" charset="0"/>
                        </a:rPr>
                        <a:t>fú</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746130480"/>
                  </a:ext>
                </a:extLst>
              </a:tr>
            </a:tbl>
          </a:graphicData>
        </a:graphic>
      </p:graphicFrame>
      <p:sp>
        <p:nvSpPr>
          <p:cNvPr id="5" name="Slide Number Placeholder 4"/>
          <p:cNvSpPr>
            <a:spLocks noGrp="1"/>
          </p:cNvSpPr>
          <p:nvPr>
            <p:ph type="sldNum" sz="quarter" idx="12"/>
          </p:nvPr>
        </p:nvSpPr>
        <p:spPr/>
        <p:txBody>
          <a:bodyPr/>
          <a:lstStyle/>
          <a:p>
            <a:fld id="{AD97F209-1D09-4315-8217-3B38097EDCCA}" type="slidenum">
              <a:rPr lang="en-US" smtClean="0"/>
              <a:t>5</a:t>
            </a:fld>
            <a:endParaRPr lang="en-US"/>
          </a:p>
        </p:txBody>
      </p:sp>
    </p:spTree>
    <p:extLst>
      <p:ext uri="{BB962C8B-B14F-4D97-AF65-F5344CB8AC3E}">
        <p14:creationId xmlns:p14="http://schemas.microsoft.com/office/powerpoint/2010/main" val="1943297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01" y="1447800"/>
            <a:ext cx="6973888"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8101" y="152400"/>
            <a:ext cx="5694218" cy="646331"/>
          </a:xfrm>
          <a:prstGeom prst="rect">
            <a:avLst/>
          </a:prstGeom>
          <a:noFill/>
        </p:spPr>
        <p:txBody>
          <a:bodyPr wrap="square" rtlCol="0">
            <a:spAutoFit/>
          </a:bodyPr>
          <a:lstStyle/>
          <a:p>
            <a:r>
              <a:rPr lang="zh-CN" altLang="en-US" sz="3600" dirty="0" smtClean="0">
                <a:latin typeface="文鼎火柴體" panose="020B0609010101010101" pitchFamily="49" charset="-120"/>
                <a:ea typeface="文鼎火柴體" panose="020B0609010101010101" pitchFamily="49" charset="-120"/>
                <a:cs typeface="文鼎火柴體" panose="020B0609010101010101" pitchFamily="49" charset="-120"/>
              </a:rPr>
              <a:t>文化融和的例子</a:t>
            </a:r>
            <a:endParaRPr lang="en-US" sz="3600"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3" name="TextBox 2"/>
          <p:cNvSpPr txBox="1"/>
          <p:nvPr/>
        </p:nvSpPr>
        <p:spPr>
          <a:xfrm>
            <a:off x="158101" y="914400"/>
            <a:ext cx="697388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a:t>這</a:t>
            </a:r>
            <a:r>
              <a:rPr lang="zh-CN" altLang="en-US" dirty="0" smtClean="0"/>
              <a:t>是在山東的一所具有幾百年歷史的清真寺，但建築風格完全是中國式。</a:t>
            </a:r>
            <a:endParaRPr lang="en-US" dirty="0"/>
          </a:p>
        </p:txBody>
      </p:sp>
      <p:sp>
        <p:nvSpPr>
          <p:cNvPr id="4" name="TextBox 3"/>
          <p:cNvSpPr txBox="1"/>
          <p:nvPr/>
        </p:nvSpPr>
        <p:spPr>
          <a:xfrm>
            <a:off x="5395119" y="6280725"/>
            <a:ext cx="1736870" cy="246221"/>
          </a:xfrm>
          <a:prstGeom prst="rect">
            <a:avLst/>
          </a:prstGeom>
          <a:noFill/>
        </p:spPr>
        <p:txBody>
          <a:bodyPr wrap="square" rtlCol="0">
            <a:spAutoFit/>
          </a:bodyPr>
          <a:lstStyle/>
          <a:p>
            <a:r>
              <a:rPr lang="zh-CN" altLang="en-US" sz="1000" dirty="0" smtClean="0">
                <a:solidFill>
                  <a:schemeClr val="bg1"/>
                </a:solidFill>
              </a:rPr>
              <a:t>濟寧東大寺，</a:t>
            </a:r>
            <a:r>
              <a:rPr lang="en-US" altLang="zh-CN" sz="1000" dirty="0" smtClean="0">
                <a:solidFill>
                  <a:schemeClr val="bg1"/>
                </a:solidFill>
              </a:rPr>
              <a:t>2007</a:t>
            </a:r>
            <a:r>
              <a:rPr lang="zh-CN" altLang="en-US" sz="1000" dirty="0" smtClean="0">
                <a:solidFill>
                  <a:schemeClr val="bg1"/>
                </a:solidFill>
              </a:rPr>
              <a:t>年攝</a:t>
            </a:r>
            <a:endParaRPr lang="en-US" sz="1000" dirty="0">
              <a:solidFill>
                <a:schemeClr val="bg1"/>
              </a:solidFill>
            </a:endParaRPr>
          </a:p>
        </p:txBody>
      </p:sp>
      <p:sp>
        <p:nvSpPr>
          <p:cNvPr id="5" name="Rectangle 4"/>
          <p:cNvSpPr/>
          <p:nvPr/>
        </p:nvSpPr>
        <p:spPr>
          <a:xfrm>
            <a:off x="7451293" y="1085056"/>
            <a:ext cx="4268426" cy="5315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52519" y="228600"/>
            <a:ext cx="4572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在香港是否有類似表現出文化融和的建築物？</a:t>
            </a:r>
            <a:r>
              <a:rPr lang="zh-CN" altLang="en-US" dirty="0" smtClean="0">
                <a:latin typeface="SimSun" panose="02010600030101010101" pitchFamily="2" charset="-122"/>
                <a:ea typeface="SimSun" panose="02010600030101010101" pitchFamily="2" charset="-122"/>
              </a:rPr>
              <a:t>請拍照，貼在以下方格。</a:t>
            </a:r>
            <a:endParaRPr lang="en-US" dirty="0">
              <a:latin typeface="SimSun" panose="02010600030101010101" pitchFamily="2" charset="-122"/>
              <a:ea typeface="SimSun" panose="02010600030101010101" pitchFamily="2" charset="-122"/>
            </a:endParaRPr>
          </a:p>
        </p:txBody>
      </p:sp>
      <p:sp>
        <p:nvSpPr>
          <p:cNvPr id="15" name="矩形 14"/>
          <p:cNvSpPr/>
          <p:nvPr/>
        </p:nvSpPr>
        <p:spPr>
          <a:xfrm>
            <a:off x="7604919" y="1202396"/>
            <a:ext cx="1338828" cy="369332"/>
          </a:xfrm>
          <a:prstGeom prst="rect">
            <a:avLst/>
          </a:prstGeom>
        </p:spPr>
        <p:txBody>
          <a:bodyPr wrap="none">
            <a:spAutoFit/>
          </a:bodyPr>
          <a:lstStyle/>
          <a:p>
            <a:r>
              <a:rPr lang="zh-TW" altLang="en-US" dirty="0">
                <a:solidFill>
                  <a:srgbClr val="FF0000"/>
                </a:solidFill>
                <a:latin typeface="arial" panose="020B0604020202020204" pitchFamily="34" charset="0"/>
              </a:rPr>
              <a:t>聖馬利亞堂</a:t>
            </a:r>
            <a:endParaRPr lang="zh-TW" altLang="en-US" dirty="0">
              <a:solidFill>
                <a:srgbClr val="FF0000"/>
              </a:solidFill>
            </a:endParaRPr>
          </a:p>
        </p:txBody>
      </p:sp>
    </p:spTree>
    <p:extLst>
      <p:ext uri="{BB962C8B-B14F-4D97-AF65-F5344CB8AC3E}">
        <p14:creationId xmlns:p14="http://schemas.microsoft.com/office/powerpoint/2010/main" val="10205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01" y="1447800"/>
            <a:ext cx="6973888"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8101" y="152400"/>
            <a:ext cx="5694218" cy="477054"/>
          </a:xfrm>
          <a:prstGeom prst="rect">
            <a:avLst/>
          </a:prstGeom>
          <a:noFill/>
        </p:spPr>
        <p:txBody>
          <a:bodyPr wrap="square" rtlCol="0">
            <a:spAutoFit/>
          </a:bodyPr>
          <a:lstStyle/>
          <a:p>
            <a:r>
              <a:rPr lang="en-US" altLang="zh-CN" sz="2500" dirty="0" smtClean="0">
                <a:latin typeface="Times New Roman" panose="02020603050405020304" pitchFamily="18" charset="0"/>
                <a:ea typeface="文鼎火柴體" panose="020B0609010101010101" pitchFamily="49" charset="-120"/>
                <a:cs typeface="Times New Roman" panose="02020603050405020304" pitchFamily="18" charset="0"/>
              </a:rPr>
              <a:t>Examples of Cultural Assimilation</a:t>
            </a:r>
            <a:endParaRPr lang="en-US" sz="2500"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3" name="TextBox 2"/>
          <p:cNvSpPr txBox="1"/>
          <p:nvPr/>
        </p:nvSpPr>
        <p:spPr>
          <a:xfrm>
            <a:off x="158101" y="914400"/>
            <a:ext cx="697388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This is a mosque with a history of several hundred years in Shandong province. But, the architectural style of the mosque is completely Chinese. </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901246" y="6388914"/>
            <a:ext cx="2551273" cy="276999"/>
          </a:xfrm>
          <a:prstGeom prst="rect">
            <a:avLst/>
          </a:prstGeom>
          <a:noFill/>
        </p:spPr>
        <p:txBody>
          <a:bodyPr wrap="square" rtlCol="0">
            <a:spAutoFit/>
          </a:bodyPr>
          <a:lstStyle/>
          <a:p>
            <a:r>
              <a:rPr lang="en-US" altLang="zh-CN" sz="1200" dirty="0">
                <a:solidFill>
                  <a:schemeClr val="bg1"/>
                </a:solidFill>
                <a:latin typeface="Times New Roman" panose="02020603050405020304" pitchFamily="18" charset="0"/>
                <a:cs typeface="Times New Roman" panose="02020603050405020304" pitchFamily="18" charset="0"/>
              </a:rPr>
              <a:t>A mosque in </a:t>
            </a:r>
            <a:r>
              <a:rPr lang="en-US" altLang="zh-CN" sz="1200" dirty="0" err="1">
                <a:solidFill>
                  <a:schemeClr val="bg1"/>
                </a:solidFill>
                <a:latin typeface="Times New Roman" panose="02020603050405020304" pitchFamily="18" charset="0"/>
                <a:cs typeface="Times New Roman" panose="02020603050405020304" pitchFamily="18" charset="0"/>
              </a:rPr>
              <a:t>Ji’ning</a:t>
            </a:r>
            <a:r>
              <a:rPr lang="en-US" altLang="zh-CN" sz="1200" dirty="0">
                <a:solidFill>
                  <a:schemeClr val="bg1"/>
                </a:solidFill>
                <a:latin typeface="Times New Roman" panose="02020603050405020304" pitchFamily="18" charset="0"/>
                <a:cs typeface="Times New Roman" panose="02020603050405020304" pitchFamily="18" charset="0"/>
              </a:rPr>
              <a:t>, Shandong </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452519" y="1482969"/>
            <a:ext cx="4572000" cy="529726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7452519" y="228600"/>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Are there similar buildings that show cultural harmony among the minorities in Hong Kong? Please take a photo and paste it in the box below.</a:t>
            </a:r>
          </a:p>
        </p:txBody>
      </p:sp>
      <p:sp>
        <p:nvSpPr>
          <p:cNvPr id="8" name="文字方塊 7"/>
          <p:cNvSpPr txBox="1"/>
          <p:nvPr/>
        </p:nvSpPr>
        <p:spPr>
          <a:xfrm>
            <a:off x="7455023" y="1592969"/>
            <a:ext cx="3124200" cy="369332"/>
          </a:xfrm>
          <a:prstGeom prst="rect">
            <a:avLst/>
          </a:prstGeom>
          <a:noFill/>
        </p:spPr>
        <p:txBody>
          <a:bodyPr wrap="square" rtlCol="0">
            <a:spAutoFit/>
          </a:bodyPr>
          <a:lstStyle/>
          <a:p>
            <a:r>
              <a:rPr lang="en-US" altLang="zh-TW" dirty="0">
                <a:solidFill>
                  <a:srgbClr val="FF0000"/>
                </a:solidFill>
                <a:latin typeface="Times New Roman" panose="02020603050405020304" pitchFamily="18" charset="0"/>
                <a:cs typeface="Times New Roman" panose="02020603050405020304" pitchFamily="18" charset="0"/>
              </a:rPr>
              <a:t>HKSKH St. Mary’s Church</a:t>
            </a:r>
            <a:endParaRPr lang="zh-TW"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0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222" y="78828"/>
            <a:ext cx="4835697"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3200" dirty="0">
                <a:latin typeface="微软雅黑" panose="020B0503020204020204" pitchFamily="34" charset="-122"/>
                <a:ea typeface="微软雅黑" panose="020B0503020204020204" pitchFamily="34" charset="-122"/>
              </a:rPr>
              <a:t>四</a:t>
            </a:r>
            <a:r>
              <a:rPr lang="zh-TW" altLang="en-US" sz="3200" dirty="0" smtClean="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北魏孝文帝漢化措施</a:t>
            </a:r>
            <a:endParaRPr lang="en-US" altLang="zh-HK" sz="3200" dirty="0">
              <a:latin typeface="微软雅黑" panose="020B0503020204020204" pitchFamily="34" charset="-122"/>
              <a:ea typeface="微软雅黑" panose="020B0503020204020204" pitchFamily="34" charset="-122"/>
            </a:endParaRPr>
          </a:p>
        </p:txBody>
      </p:sp>
      <p:sp>
        <p:nvSpPr>
          <p:cNvPr id="3" name="TextBox 2"/>
          <p:cNvSpPr txBox="1"/>
          <p:nvPr/>
        </p:nvSpPr>
        <p:spPr>
          <a:xfrm>
            <a:off x="289719" y="762000"/>
            <a:ext cx="2819400" cy="523220"/>
          </a:xfrm>
          <a:prstGeom prst="rect">
            <a:avLst/>
          </a:prstGeom>
          <a:noFill/>
        </p:spPr>
        <p:txBody>
          <a:bodyPr wrap="square" rtlCol="0">
            <a:spAutoFit/>
          </a:bodyPr>
          <a:lstStyle/>
          <a:p>
            <a:r>
              <a:rPr lang="en-US" altLang="zh-TW"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5. </a:t>
            </a:r>
            <a:r>
              <a:rPr lang="zh-CN" altLang="en-US" sz="2800"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禁胡服</a:t>
            </a:r>
            <a:endParaRPr lang="zh-TW" altLang="en-US" sz="2800"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019" y="2057400"/>
            <a:ext cx="7086600" cy="4724400"/>
          </a:xfrm>
          <a:prstGeom prst="rect">
            <a:avLst/>
          </a:prstGeom>
        </p:spPr>
      </p:pic>
      <p:sp>
        <p:nvSpPr>
          <p:cNvPr id="5" name="TextBox 4"/>
          <p:cNvSpPr txBox="1"/>
          <p:nvPr/>
        </p:nvSpPr>
        <p:spPr>
          <a:xfrm>
            <a:off x="364041" y="1410405"/>
            <a:ext cx="7126578" cy="646331"/>
          </a:xfrm>
          <a:prstGeom prst="rect">
            <a:avLst/>
          </a:prstGeom>
          <a:noFill/>
        </p:spPr>
        <p:txBody>
          <a:bodyPr wrap="square" rtlCol="0">
            <a:spAutoFit/>
          </a:bodyPr>
          <a:lstStyle/>
          <a:p>
            <a:r>
              <a:rPr lang="zh-CN" altLang="en-US" dirty="0" smtClean="0"/>
              <a:t>鮮卑人是馬上民族，服裝是適</a:t>
            </a:r>
            <a:r>
              <a:rPr lang="zh-CN" altLang="en-US" dirty="0"/>
              <a:t>應北方草原生活</a:t>
            </a:r>
            <a:r>
              <a:rPr lang="zh-CN" altLang="en-US" dirty="0" smtClean="0"/>
              <a:t>的</a:t>
            </a:r>
            <a:r>
              <a:rPr lang="en-US" altLang="zh-CN" dirty="0" smtClean="0"/>
              <a:t>--</a:t>
            </a:r>
            <a:r>
              <a:rPr lang="zh-CN" altLang="en-US" dirty="0" smtClean="0"/>
              <a:t>束</a:t>
            </a:r>
            <a:r>
              <a:rPr lang="zh-CN" altLang="en-US" dirty="0"/>
              <a:t>褲、窄袖，方便騎</a:t>
            </a:r>
            <a:r>
              <a:rPr lang="zh-CN" altLang="en-US" dirty="0" smtClean="0"/>
              <a:t>馬。</a:t>
            </a: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2719" y="3733800"/>
            <a:ext cx="2713107" cy="325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7909719" y="616400"/>
            <a:ext cx="3657600" cy="2524780"/>
          </a:xfrm>
          <a:prstGeom prst="wedgeRoundRectCallout">
            <a:avLst>
              <a:gd name="adj1" fmla="val -5239"/>
              <a:gd name="adj2" fmla="val 1005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rPr>
              <a:t>按道理，這些戰士，也可成為文官，在朝廷上討論政事。只是他們這套服裝，與其他漢人大臣的寬袍大袖服裝相比，便有點不大斯文。解決的辦法，還是要他們把上朝的服裝改成漢人式樣吧？</a:t>
            </a:r>
            <a:endParaRPr lang="en-US" dirty="0">
              <a:solidFill>
                <a:schemeClr val="tx1"/>
              </a:solidFill>
            </a:endParaRPr>
          </a:p>
        </p:txBody>
      </p:sp>
    </p:spTree>
    <p:extLst>
      <p:ext uri="{BB962C8B-B14F-4D97-AF65-F5344CB8AC3E}">
        <p14:creationId xmlns:p14="http://schemas.microsoft.com/office/powerpoint/2010/main" val="14076697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041" y="252635"/>
            <a:ext cx="4572000" cy="523220"/>
          </a:xfrm>
          <a:prstGeom prst="rect">
            <a:avLst/>
          </a:prstGeom>
          <a:noFill/>
        </p:spPr>
        <p:txBody>
          <a:bodyPr wrap="square" rtlCol="0">
            <a:spAutoFit/>
          </a:bodyPr>
          <a:lstStyle/>
          <a:p>
            <a:r>
              <a:rPr lang="en-US" altLang="zh-TW"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5. Banning</a:t>
            </a:r>
            <a:r>
              <a:rPr lang="zh-CN"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Hu</a:t>
            </a:r>
            <a:r>
              <a:rPr lang="zh-CN"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Clothing</a:t>
            </a:r>
            <a:endParaRPr lang="zh-TW" altLang="en-US" sz="28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019" y="2057400"/>
            <a:ext cx="7086600" cy="4724400"/>
          </a:xfrm>
          <a:prstGeom prst="rect">
            <a:avLst/>
          </a:prstGeom>
        </p:spPr>
      </p:pic>
      <p:sp>
        <p:nvSpPr>
          <p:cNvPr id="5" name="TextBox 4"/>
          <p:cNvSpPr txBox="1"/>
          <p:nvPr/>
        </p:nvSpPr>
        <p:spPr>
          <a:xfrm>
            <a:off x="364041" y="1143000"/>
            <a:ext cx="7126578" cy="784830"/>
          </a:xfrm>
          <a:prstGeom prst="rect">
            <a:avLst/>
          </a:prstGeom>
          <a:no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The Xianbei people were an ethnic group of horse riders. As such, their clothes, ankle banded pants and narrow sleeves, were adapted to life and horse riding in the northern grasslands.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2718" y="3429000"/>
            <a:ext cx="2713107" cy="325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7909719" y="616400"/>
            <a:ext cx="3657600" cy="2524780"/>
          </a:xfrm>
          <a:prstGeom prst="wedgeRoundRectCallout">
            <a:avLst>
              <a:gd name="adj1" fmla="val -5239"/>
              <a:gd name="adj2" fmla="val 1005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dirty="0">
                <a:solidFill>
                  <a:schemeClr val="tx1"/>
                </a:solidFill>
                <a:latin typeface="Times New Roman" panose="02020603050405020304" pitchFamily="18" charset="0"/>
                <a:cs typeface="Times New Roman" panose="02020603050405020304" pitchFamily="18" charset="0"/>
              </a:rPr>
              <a:t>Technically, these warriors could also become civilian officials and discuss political affairs in the court. But, their clothes, compared with the robes and sleeves of other Han ministers, are not so elegant. The solution is to change their clothes to the Han Chinese style, right?</a:t>
            </a:r>
            <a:endParaRPr lang="en-US"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9393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57"/>
            <a:ext cx="12161838" cy="607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871" y="9053"/>
            <a:ext cx="1111764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smtClean="0"/>
              <a:t>這原本是洛陽賓陽中洞內的石雕</a:t>
            </a:r>
            <a:r>
              <a:rPr lang="en-US" altLang="zh-CN" dirty="0" smtClean="0"/>
              <a:t>—</a:t>
            </a:r>
            <a:r>
              <a:rPr lang="zh-CN" altLang="en-US" dirty="0" smtClean="0"/>
              <a:t>孝文帝禮佛圖，現時收藏在紐約的大都會博物館。</a:t>
            </a:r>
            <a:endParaRPr lang="en-US" altLang="zh-CN" dirty="0" smtClean="0"/>
          </a:p>
          <a:p>
            <a:r>
              <a:rPr lang="zh-CN" altLang="en-US" dirty="0" smtClean="0"/>
              <a:t>石雕描繪了孝文帝率領</a:t>
            </a:r>
            <a:r>
              <a:rPr lang="zh-CN" altLang="en-US" dirty="0"/>
              <a:t>羣臣前來</a:t>
            </a:r>
            <a:r>
              <a:rPr lang="zh-CN" altLang="en-US" dirty="0" smtClean="0"/>
              <a:t>禮佛，這就是漢化後的官員服裝式樣（留意高高的官帽和寬闊的長袖）。</a:t>
            </a:r>
            <a:endParaRPr lang="en-US" altLang="zh-CN" dirty="0" smtClean="0"/>
          </a:p>
          <a:p>
            <a:r>
              <a:rPr lang="zh-CN" altLang="en-US" dirty="0" smtClean="0"/>
              <a:t>單從服飾，已經分不出誰是漢大臣，誰是鮮卑大臣，這正是孝文帝的目的。</a:t>
            </a:r>
            <a:endParaRPr lang="en-US" dirty="0"/>
          </a:p>
        </p:txBody>
      </p:sp>
      <p:sp>
        <p:nvSpPr>
          <p:cNvPr id="3" name="TextBox 2"/>
          <p:cNvSpPr txBox="1"/>
          <p:nvPr/>
        </p:nvSpPr>
        <p:spPr>
          <a:xfrm>
            <a:off x="137319" y="6553200"/>
            <a:ext cx="3124200" cy="276999"/>
          </a:xfrm>
          <a:prstGeom prst="rect">
            <a:avLst/>
          </a:prstGeom>
          <a:noFill/>
        </p:spPr>
        <p:txBody>
          <a:bodyPr wrap="square" rtlCol="0">
            <a:spAutoFit/>
          </a:bodyPr>
          <a:lstStyle/>
          <a:p>
            <a:r>
              <a:rPr lang="zh-CN" altLang="en-US" sz="1200" dirty="0" smtClean="0">
                <a:solidFill>
                  <a:schemeClr val="bg1"/>
                </a:solidFill>
              </a:rPr>
              <a:t>紐約大都會博物館藏</a:t>
            </a:r>
            <a:endParaRPr lang="en-US" sz="1200" dirty="0">
              <a:solidFill>
                <a:schemeClr val="bg1"/>
              </a:solidFill>
            </a:endParaRPr>
          </a:p>
        </p:txBody>
      </p:sp>
      <p:sp>
        <p:nvSpPr>
          <p:cNvPr id="5" name="TextBox 4"/>
          <p:cNvSpPr txBox="1"/>
          <p:nvPr/>
        </p:nvSpPr>
        <p:spPr>
          <a:xfrm>
            <a:off x="8290719" y="1447800"/>
            <a:ext cx="461665" cy="914400"/>
          </a:xfrm>
          <a:prstGeom prst="rect">
            <a:avLst/>
          </a:prstGeom>
          <a:noFill/>
        </p:spPr>
        <p:txBody>
          <a:bodyPr vert="eaVert" wrap="square" rtlCol="0">
            <a:spAutoFit/>
          </a:bodyPr>
          <a:lstStyle/>
          <a:p>
            <a:r>
              <a:rPr lang="zh-CN" altLang="en-US" dirty="0" smtClean="0">
                <a:solidFill>
                  <a:schemeClr val="bg1"/>
                </a:solidFill>
              </a:rPr>
              <a:t>孝文帝</a:t>
            </a:r>
            <a:endParaRPr lang="en-US" dirty="0">
              <a:solidFill>
                <a:schemeClr val="bg1"/>
              </a:solidFill>
            </a:endParaRPr>
          </a:p>
        </p:txBody>
      </p:sp>
    </p:spTree>
    <p:extLst>
      <p:ext uri="{BB962C8B-B14F-4D97-AF65-F5344CB8AC3E}">
        <p14:creationId xmlns:p14="http://schemas.microsoft.com/office/powerpoint/2010/main" val="2169452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86" y="786358"/>
            <a:ext cx="11968833" cy="604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172" y="76200"/>
            <a:ext cx="11117648"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This was originally a stone sculpture in the middle cave of </a:t>
            </a:r>
            <a:r>
              <a:rPr lang="en-US" altLang="zh-CN" sz="1200" dirty="0" err="1">
                <a:latin typeface="Times New Roman" panose="02020603050405020304" pitchFamily="18" charset="0"/>
                <a:cs typeface="Times New Roman" panose="02020603050405020304" pitchFamily="18" charset="0"/>
              </a:rPr>
              <a:t>Binyang</a:t>
            </a:r>
            <a:r>
              <a:rPr lang="en-US" altLang="zh-CN" sz="1200" dirty="0">
                <a:latin typeface="Times New Roman" panose="02020603050405020304" pitchFamily="18" charset="0"/>
                <a:cs typeface="Times New Roman" panose="02020603050405020304" pitchFamily="18" charset="0"/>
              </a:rPr>
              <a:t>, Luoyang. It shows an image of a ceremony for the Emperor Xiaowen and Buddha. It is now in the Metropolitan Museum of New York.</a:t>
            </a:r>
          </a:p>
          <a:p>
            <a:r>
              <a:rPr lang="en-US" altLang="zh-CN" sz="1200" dirty="0">
                <a:latin typeface="Times New Roman" panose="02020603050405020304" pitchFamily="18" charset="0"/>
                <a:cs typeface="Times New Roman" panose="02020603050405020304" pitchFamily="18" charset="0"/>
              </a:rPr>
              <a:t>The stone sculpture depicts Emperor Xiaowen leading a group of officials to come to worship the Buddha. This is the style of official clothing after Sinicization (note the tall official hat and long wide sleeves).</a:t>
            </a:r>
          </a:p>
          <a:p>
            <a:r>
              <a:rPr lang="en-US" altLang="zh-CN" sz="1200" dirty="0">
                <a:latin typeface="Times New Roman" panose="02020603050405020304" pitchFamily="18" charset="0"/>
                <a:cs typeface="Times New Roman" panose="02020603050405020304" pitchFamily="18" charset="0"/>
              </a:rPr>
              <a:t>From the clothing alone, it is no longer possible to tell who is the official of Han and who is the official of Xianbei. This was exactly what Emperor Xiaowen had intended.</a:t>
            </a:r>
          </a:p>
        </p:txBody>
      </p:sp>
      <p:sp>
        <p:nvSpPr>
          <p:cNvPr id="3" name="TextBox 2"/>
          <p:cNvSpPr txBox="1"/>
          <p:nvPr/>
        </p:nvSpPr>
        <p:spPr>
          <a:xfrm>
            <a:off x="137319" y="6553200"/>
            <a:ext cx="312420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Metropolitan Museum of New York</a:t>
            </a:r>
          </a:p>
        </p:txBody>
      </p:sp>
      <p:sp>
        <p:nvSpPr>
          <p:cNvPr id="5" name="TextBox 4"/>
          <p:cNvSpPr txBox="1"/>
          <p:nvPr/>
        </p:nvSpPr>
        <p:spPr>
          <a:xfrm rot="16200000">
            <a:off x="7883287" y="792827"/>
            <a:ext cx="738664" cy="1143001"/>
          </a:xfrm>
          <a:prstGeom prst="rect">
            <a:avLst/>
          </a:prstGeom>
          <a:noFill/>
        </p:spPr>
        <p:txBody>
          <a:bodyPr vert="eaVert" wrap="square" rtlCol="0">
            <a:spAutoFit/>
          </a:bodyPr>
          <a:lstStyle/>
          <a:p>
            <a:r>
              <a:rPr lang="en-US" altLang="zh-CN" b="1" dirty="0">
                <a:solidFill>
                  <a:schemeClr val="bg1"/>
                </a:solidFill>
                <a:latin typeface="Times New Roman" panose="02020603050405020304" pitchFamily="18" charset="0"/>
                <a:cs typeface="Times New Roman" panose="02020603050405020304" pitchFamily="18" charset="0"/>
              </a:rPr>
              <a:t>Emperor Xiaowen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724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988" y="240571"/>
            <a:ext cx="5638800" cy="646331"/>
          </a:xfrm>
          <a:prstGeom prst="rect">
            <a:avLst/>
          </a:prstGeom>
          <a:noFill/>
        </p:spPr>
        <p:txBody>
          <a:bodyPr wrap="square" rtlCol="0">
            <a:spAutoFit/>
          </a:bodyPr>
          <a:lstStyle/>
          <a:p>
            <a:r>
              <a:rPr lang="zh-CN" altLang="en-US" dirty="0" smtClean="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rPr>
              <a:t>孝文帝推廣漢服，影響之下，鮮卑婦女的服飾也開始改變。這是原來的鮮卑服。</a:t>
            </a:r>
            <a:endParaRPr lang="zh-TW" altLang="en-US" dirty="0">
              <a:solidFill>
                <a:schemeClr val="tx2"/>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19" y="1306002"/>
            <a:ext cx="3983824" cy="5181600"/>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547" y="441150"/>
            <a:ext cx="3259750" cy="604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47319" y="1752600"/>
            <a:ext cx="1752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胡服是適應北方草原生活的服裝，束褲、窄袖，方便騎馬。</a:t>
            </a:r>
            <a:endParaRPr lang="en-US" dirty="0"/>
          </a:p>
        </p:txBody>
      </p:sp>
      <p:sp>
        <p:nvSpPr>
          <p:cNvPr id="7" name="Oval 6"/>
          <p:cNvSpPr/>
          <p:nvPr/>
        </p:nvSpPr>
        <p:spPr>
          <a:xfrm>
            <a:off x="2499519" y="2927189"/>
            <a:ext cx="533400" cy="517727"/>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024770" y="3962400"/>
            <a:ext cx="855749" cy="8382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032919" y="3186052"/>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2880519" y="3229928"/>
            <a:ext cx="1447800" cy="1151572"/>
          </a:xfrm>
          <a:prstGeom prst="bentConnector3">
            <a:avLst>
              <a:gd name="adj1" fmla="val 9976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28919" y="533399"/>
            <a:ext cx="2362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遇上寒冷天氣，便戴上風帽和披上風衣。</a:t>
            </a:r>
            <a:endParaRPr lang="en-US" dirty="0"/>
          </a:p>
        </p:txBody>
      </p:sp>
      <p:sp>
        <p:nvSpPr>
          <p:cNvPr id="15" name="TextBox 14"/>
          <p:cNvSpPr txBox="1"/>
          <p:nvPr/>
        </p:nvSpPr>
        <p:spPr>
          <a:xfrm>
            <a:off x="6093548" y="6479977"/>
            <a:ext cx="4025972"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200" dirty="0" smtClean="0"/>
              <a:t>北魏陶俑（</a:t>
            </a:r>
            <a:r>
              <a:rPr lang="en-US" altLang="zh-CN" sz="1200" dirty="0" smtClean="0"/>
              <a:t>1948</a:t>
            </a:r>
            <a:r>
              <a:rPr lang="zh-CN" altLang="en-US" sz="1200" dirty="0" smtClean="0"/>
              <a:t>年河北景封縣出土，中國國家博物館藏</a:t>
            </a:r>
            <a:r>
              <a:rPr lang="zh-CN" altLang="en-US" sz="1400" dirty="0" smtClean="0"/>
              <a:t>）</a:t>
            </a:r>
            <a:endParaRPr lang="en-US" sz="1400" dirty="0"/>
          </a:p>
        </p:txBody>
      </p:sp>
      <p:sp>
        <p:nvSpPr>
          <p:cNvPr id="16" name="TextBox 15"/>
          <p:cNvSpPr txBox="1"/>
          <p:nvPr/>
        </p:nvSpPr>
        <p:spPr>
          <a:xfrm>
            <a:off x="7909719" y="977442"/>
            <a:ext cx="793785" cy="307777"/>
          </a:xfrm>
          <a:prstGeom prst="rect">
            <a:avLst/>
          </a:prstGeom>
          <a:noFill/>
        </p:spPr>
        <p:txBody>
          <a:bodyPr wrap="square" rtlCol="0">
            <a:spAutoFit/>
          </a:bodyPr>
          <a:lstStyle/>
          <a:p>
            <a:r>
              <a:rPr lang="zh-CN" altLang="en-US" sz="1400" dirty="0" smtClean="0">
                <a:solidFill>
                  <a:schemeClr val="bg1"/>
                </a:solidFill>
              </a:rPr>
              <a:t>風帽</a:t>
            </a:r>
            <a:endParaRPr lang="en-US" sz="1400" dirty="0">
              <a:solidFill>
                <a:schemeClr val="bg1"/>
              </a:solidFill>
            </a:endParaRPr>
          </a:p>
        </p:txBody>
      </p:sp>
      <p:sp>
        <p:nvSpPr>
          <p:cNvPr id="17" name="TextBox 16"/>
          <p:cNvSpPr txBox="1"/>
          <p:nvPr/>
        </p:nvSpPr>
        <p:spPr>
          <a:xfrm>
            <a:off x="7985919" y="2438400"/>
            <a:ext cx="793785" cy="307777"/>
          </a:xfrm>
          <a:prstGeom prst="rect">
            <a:avLst/>
          </a:prstGeom>
          <a:noFill/>
        </p:spPr>
        <p:txBody>
          <a:bodyPr wrap="square" rtlCol="0">
            <a:spAutoFit/>
          </a:bodyPr>
          <a:lstStyle/>
          <a:p>
            <a:r>
              <a:rPr lang="zh-CN" altLang="en-US" sz="1400" dirty="0" smtClean="0">
                <a:solidFill>
                  <a:schemeClr val="bg1"/>
                </a:solidFill>
              </a:rPr>
              <a:t>風衣</a:t>
            </a:r>
            <a:endParaRPr lang="en-US" sz="1400" dirty="0">
              <a:solidFill>
                <a:schemeClr val="bg1"/>
              </a:solidFill>
            </a:endParaRPr>
          </a:p>
        </p:txBody>
      </p:sp>
    </p:spTree>
    <p:extLst>
      <p:ext uri="{BB962C8B-B14F-4D97-AF65-F5344CB8AC3E}">
        <p14:creationId xmlns:p14="http://schemas.microsoft.com/office/powerpoint/2010/main" val="173241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988" y="240571"/>
            <a:ext cx="5638800" cy="784830"/>
          </a:xfrm>
          <a:prstGeom prst="rect">
            <a:avLst/>
          </a:prstGeom>
          <a:noFill/>
        </p:spPr>
        <p:txBody>
          <a:bodyPr wrap="square" rtlCol="0">
            <a:spAutoFit/>
          </a:bodyPr>
          <a:lstStyle/>
          <a:p>
            <a:r>
              <a:rPr lang="en-US" altLang="zh-CN" sz="1500" dirty="0">
                <a:solidFill>
                  <a:schemeClr val="tx2"/>
                </a:solidFill>
                <a:latin typeface="Times New Roman" panose="02020603050405020304" pitchFamily="18" charset="0"/>
                <a:ea typeface="文鼎火柴體" panose="020B0609010101010101" pitchFamily="49" charset="-120"/>
                <a:cs typeface="Times New Roman" panose="02020603050405020304" pitchFamily="18" charset="0"/>
              </a:rPr>
              <a:t>Emperor Xiaowen promoted Han clothing. As a result, the clothing fashions of Xianbei women began to change. The below shows the original Xianbei clothing.</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119" y="1306002"/>
            <a:ext cx="3983824" cy="5181600"/>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547" y="441150"/>
            <a:ext cx="3259750" cy="604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47319" y="1752600"/>
            <a:ext cx="1752600"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Hu clothing was adapted to life in the northern grasslands-- ankle banded pants and narrow sleeves made horse riding more convenient.</a:t>
            </a:r>
          </a:p>
        </p:txBody>
      </p:sp>
      <p:sp>
        <p:nvSpPr>
          <p:cNvPr id="7" name="Oval 6"/>
          <p:cNvSpPr/>
          <p:nvPr/>
        </p:nvSpPr>
        <p:spPr>
          <a:xfrm>
            <a:off x="2499519" y="2927189"/>
            <a:ext cx="533400" cy="517727"/>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p:cNvSpPr/>
          <p:nvPr/>
        </p:nvSpPr>
        <p:spPr>
          <a:xfrm>
            <a:off x="2024770" y="3962400"/>
            <a:ext cx="855749" cy="8382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3032919" y="3186052"/>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2880519" y="3229928"/>
            <a:ext cx="1447800" cy="1151572"/>
          </a:xfrm>
          <a:prstGeom prst="bentConnector3">
            <a:avLst>
              <a:gd name="adj1" fmla="val 9976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28919" y="533399"/>
            <a:ext cx="2362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In cold weather, they wore hoods and cloaks.</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093548" y="6479977"/>
            <a:ext cx="4025972"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1200" dirty="0">
                <a:latin typeface="Times New Roman" panose="02020603050405020304" pitchFamily="18" charset="0"/>
                <a:cs typeface="Times New Roman" panose="02020603050405020304" pitchFamily="18" charset="0"/>
              </a:rPr>
              <a:t>Collection of National Museum  of China, Beijing. </a:t>
            </a:r>
            <a:endParaRPr lang="en-US" sz="1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909719" y="977442"/>
            <a:ext cx="793785" cy="307777"/>
          </a:xfrm>
          <a:prstGeom prst="rect">
            <a:avLst/>
          </a:prstGeom>
          <a:noFill/>
        </p:spPr>
        <p:txBody>
          <a:bodyPr wrap="square" rtlCol="0">
            <a:spAutoFit/>
          </a:bodyPr>
          <a:lstStyle/>
          <a:p>
            <a:r>
              <a:rPr lang="en-US" altLang="zh-CN" sz="1400" dirty="0">
                <a:solidFill>
                  <a:schemeClr val="bg1"/>
                </a:solidFill>
                <a:latin typeface="Times New Roman" panose="02020603050405020304" pitchFamily="18" charset="0"/>
                <a:cs typeface="Times New Roman" panose="02020603050405020304" pitchFamily="18" charset="0"/>
              </a:rPr>
              <a:t>Hood</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985919" y="2438400"/>
            <a:ext cx="793785" cy="307777"/>
          </a:xfrm>
          <a:prstGeom prst="rect">
            <a:avLst/>
          </a:prstGeom>
          <a:noFill/>
        </p:spPr>
        <p:txBody>
          <a:bodyPr wrap="square" rtlCol="0">
            <a:spAutoFit/>
          </a:bodyPr>
          <a:lstStyle/>
          <a:p>
            <a:r>
              <a:rPr lang="en-US" altLang="zh-CN" sz="1400" dirty="0">
                <a:solidFill>
                  <a:schemeClr val="bg1"/>
                </a:solidFill>
                <a:latin typeface="Times New Roman" panose="02020603050405020304" pitchFamily="18" charset="0"/>
                <a:cs typeface="Times New Roman" panose="02020603050405020304" pitchFamily="18" charset="0"/>
              </a:rPr>
              <a:t>Cloak</a:t>
            </a:r>
            <a:endParaRPr lang="en-US"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4494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55"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211669"/>
            <a:ext cx="3733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漢</a:t>
            </a:r>
            <a:r>
              <a:rPr lang="zh-CN" altLang="en-US" dirty="0"/>
              <a:t>服很華麗，由於是寬</a:t>
            </a:r>
            <a:r>
              <a:rPr lang="zh-CN" altLang="en-US" dirty="0" smtClean="0"/>
              <a:t>袍大袖</a:t>
            </a:r>
            <a:r>
              <a:rPr lang="zh-CN" altLang="en-US" dirty="0"/>
              <a:t>，所以跳舞</a:t>
            </a:r>
            <a:r>
              <a:rPr lang="zh-CN" altLang="en-US" dirty="0" smtClean="0"/>
              <a:t>時特別好看。</a:t>
            </a:r>
            <a:r>
              <a:rPr lang="zh-CN" altLang="en-US" sz="1200" dirty="0">
                <a:solidFill>
                  <a:prstClr val="black"/>
                </a:solidFill>
              </a:rPr>
              <a:t>中國國家博物館藏</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94" y="0"/>
            <a:ext cx="50863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65918" y="6424864"/>
            <a:ext cx="4464675" cy="461665"/>
          </a:xfrm>
          <a:prstGeom prst="rect">
            <a:avLst/>
          </a:prstGeom>
          <a:noFill/>
        </p:spPr>
        <p:txBody>
          <a:bodyPr wrap="square" rtlCol="0">
            <a:spAutoFit/>
          </a:bodyPr>
          <a:lstStyle/>
          <a:p>
            <a:r>
              <a:rPr lang="zh-CN" altLang="en-US" sz="1200" dirty="0" smtClean="0"/>
              <a:t>資料來源：劉俊喜，</a:t>
            </a:r>
            <a:r>
              <a:rPr lang="en-US" altLang="zh-CN" sz="1200" dirty="0" smtClean="0"/>
              <a:t>《</a:t>
            </a:r>
            <a:r>
              <a:rPr lang="zh-CN" altLang="en-US" sz="1200" dirty="0" smtClean="0"/>
              <a:t>大同雁北師院北魏墓羣</a:t>
            </a:r>
            <a:r>
              <a:rPr lang="en-US" altLang="zh-CN" sz="1200" dirty="0" smtClean="0"/>
              <a:t>》</a:t>
            </a:r>
            <a:r>
              <a:rPr lang="zh-CN" altLang="en-US" sz="1200" dirty="0" smtClean="0"/>
              <a:t>，北京：文物出版社，</a:t>
            </a:r>
            <a:r>
              <a:rPr lang="en-US" altLang="zh-CN" sz="1200" dirty="0" smtClean="0"/>
              <a:t>2008</a:t>
            </a:r>
            <a:r>
              <a:rPr lang="zh-CN" altLang="en-US" sz="1200" dirty="0" smtClean="0"/>
              <a:t>年。</a:t>
            </a:r>
            <a:endParaRPr lang="en-US" sz="1200" dirty="0"/>
          </a:p>
        </p:txBody>
      </p:sp>
      <p:sp>
        <p:nvSpPr>
          <p:cNvPr id="3" name="TextBox 2"/>
          <p:cNvSpPr txBox="1"/>
          <p:nvPr/>
        </p:nvSpPr>
        <p:spPr>
          <a:xfrm>
            <a:off x="5090319" y="0"/>
            <a:ext cx="350520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在孝文帝的推動下，北魏侍女跳舞時也是穿上了漢服。</a:t>
            </a:r>
            <a:endParaRPr lang="en-US" altLang="zh-CN" dirty="0" smtClean="0"/>
          </a:p>
          <a:p>
            <a:r>
              <a:rPr lang="zh-CN" altLang="en-US" dirty="0"/>
              <a:t>不</a:t>
            </a:r>
            <a:r>
              <a:rPr lang="zh-CN" altLang="en-US" dirty="0" smtClean="0"/>
              <a:t>過她們還保留了鮮卑的風帽，以及沒有認</a:t>
            </a:r>
            <a:r>
              <a:rPr lang="zh-CN" altLang="en-US" dirty="0"/>
              <a:t>真看待「左襟</a:t>
            </a:r>
            <a:r>
              <a:rPr lang="zh-CN" altLang="en-US" dirty="0" smtClean="0"/>
              <a:t>」和</a:t>
            </a:r>
            <a:r>
              <a:rPr lang="zh-CN" altLang="en-US" dirty="0"/>
              <a:t>「右襟」的</a:t>
            </a:r>
            <a:r>
              <a:rPr lang="zh-CN" altLang="en-US" dirty="0" smtClean="0"/>
              <a:t>設計，於是形成了一種漢化的胡服。</a:t>
            </a:r>
            <a:endParaRPr lang="en-US" dirty="0"/>
          </a:p>
        </p:txBody>
      </p:sp>
      <p:sp>
        <p:nvSpPr>
          <p:cNvPr id="7" name="TextBox 6"/>
          <p:cNvSpPr txBox="1"/>
          <p:nvPr/>
        </p:nvSpPr>
        <p:spPr>
          <a:xfrm>
            <a:off x="8519319" y="2057400"/>
            <a:ext cx="456069" cy="369332"/>
          </a:xfrm>
          <a:prstGeom prst="rect">
            <a:avLst/>
          </a:prstGeom>
          <a:noFill/>
        </p:spPr>
        <p:txBody>
          <a:bodyPr wrap="square" rtlCol="0">
            <a:spAutoFit/>
          </a:bodyPr>
          <a:lstStyle/>
          <a:p>
            <a:r>
              <a:rPr lang="zh-CN" altLang="en-US" dirty="0" smtClean="0">
                <a:solidFill>
                  <a:schemeClr val="bg1"/>
                </a:solidFill>
              </a:rPr>
              <a:t>右</a:t>
            </a:r>
            <a:endParaRPr lang="en-US" dirty="0">
              <a:solidFill>
                <a:schemeClr val="bg1"/>
              </a:solidFill>
            </a:endParaRPr>
          </a:p>
        </p:txBody>
      </p:sp>
      <p:sp>
        <p:nvSpPr>
          <p:cNvPr id="8" name="TextBox 7"/>
          <p:cNvSpPr txBox="1"/>
          <p:nvPr/>
        </p:nvSpPr>
        <p:spPr>
          <a:xfrm>
            <a:off x="9814719" y="1981200"/>
            <a:ext cx="600091" cy="369332"/>
          </a:xfrm>
          <a:prstGeom prst="rect">
            <a:avLst/>
          </a:prstGeom>
          <a:noFill/>
        </p:spPr>
        <p:txBody>
          <a:bodyPr wrap="square" rtlCol="0">
            <a:spAutoFit/>
          </a:bodyPr>
          <a:lstStyle/>
          <a:p>
            <a:r>
              <a:rPr lang="zh-CN" altLang="en-US" dirty="0" smtClean="0">
                <a:solidFill>
                  <a:schemeClr val="bg1"/>
                </a:solidFill>
              </a:rPr>
              <a:t>左</a:t>
            </a:r>
            <a:endParaRPr lang="en-US" dirty="0">
              <a:solidFill>
                <a:schemeClr val="bg1"/>
              </a:solidFill>
            </a:endParaRPr>
          </a:p>
        </p:txBody>
      </p:sp>
      <p:sp>
        <p:nvSpPr>
          <p:cNvPr id="9" name="TextBox 8"/>
          <p:cNvSpPr txBox="1"/>
          <p:nvPr/>
        </p:nvSpPr>
        <p:spPr>
          <a:xfrm>
            <a:off x="3642519" y="5029200"/>
            <a:ext cx="4788724"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t>資料：左襟：左襟壓右襟；右襟：右襟壓左襟。</a:t>
            </a:r>
            <a:endParaRPr lang="en-US" altLang="zh-CN" dirty="0" smtClean="0"/>
          </a:p>
          <a:p>
            <a:r>
              <a:rPr lang="zh-CN" altLang="en-US" dirty="0"/>
              <a:t>問</a:t>
            </a:r>
            <a:r>
              <a:rPr lang="zh-CN" altLang="en-US" dirty="0" smtClean="0"/>
              <a:t>題：漢服是左襟</a:t>
            </a:r>
            <a:r>
              <a:rPr lang="en-US" altLang="zh-CN" dirty="0" smtClean="0"/>
              <a:t>/</a:t>
            </a:r>
            <a:r>
              <a:rPr lang="zh-CN" altLang="en-US" dirty="0" smtClean="0"/>
              <a:t>右襟？（請刪一）</a:t>
            </a:r>
            <a:endParaRPr lang="en-US" altLang="zh-CN" dirty="0" smtClean="0"/>
          </a:p>
          <a:p>
            <a:r>
              <a:rPr lang="zh-CN" altLang="en-US" dirty="0" smtClean="0"/>
              <a:t>             胡服是左襟</a:t>
            </a:r>
            <a:r>
              <a:rPr lang="en-US" altLang="zh-CN" dirty="0" smtClean="0"/>
              <a:t>/</a:t>
            </a:r>
            <a:r>
              <a:rPr lang="zh-CN" altLang="en-US" dirty="0" smtClean="0"/>
              <a:t>右襟？（請刪一）</a:t>
            </a:r>
            <a:endParaRPr lang="en-US" dirty="0"/>
          </a:p>
        </p:txBody>
      </p:sp>
      <p:sp>
        <p:nvSpPr>
          <p:cNvPr id="10" name="TextBox 9"/>
          <p:cNvSpPr txBox="1"/>
          <p:nvPr/>
        </p:nvSpPr>
        <p:spPr>
          <a:xfrm>
            <a:off x="1909495" y="1796534"/>
            <a:ext cx="396060" cy="369332"/>
          </a:xfrm>
          <a:prstGeom prst="rect">
            <a:avLst/>
          </a:prstGeom>
          <a:noFill/>
        </p:spPr>
        <p:txBody>
          <a:bodyPr wrap="square" rtlCol="0">
            <a:spAutoFit/>
          </a:bodyPr>
          <a:lstStyle/>
          <a:p>
            <a:r>
              <a:rPr lang="zh-CN" altLang="en-US" dirty="0" smtClean="0">
                <a:solidFill>
                  <a:schemeClr val="bg1"/>
                </a:solidFill>
              </a:rPr>
              <a:t>右</a:t>
            </a:r>
            <a:endParaRPr lang="en-US" dirty="0">
              <a:solidFill>
                <a:schemeClr val="bg1"/>
              </a:solidFill>
            </a:endParaRPr>
          </a:p>
        </p:txBody>
      </p:sp>
      <p:sp>
        <p:nvSpPr>
          <p:cNvPr id="11" name="TextBox 10"/>
          <p:cNvSpPr txBox="1"/>
          <p:nvPr/>
        </p:nvSpPr>
        <p:spPr>
          <a:xfrm>
            <a:off x="3109119" y="1611868"/>
            <a:ext cx="900137" cy="369332"/>
          </a:xfrm>
          <a:prstGeom prst="rect">
            <a:avLst/>
          </a:prstGeom>
          <a:noFill/>
        </p:spPr>
        <p:txBody>
          <a:bodyPr wrap="square" rtlCol="0">
            <a:spAutoFit/>
          </a:bodyPr>
          <a:lstStyle/>
          <a:p>
            <a:r>
              <a:rPr lang="zh-CN" altLang="en-US" dirty="0">
                <a:solidFill>
                  <a:schemeClr val="bg1"/>
                </a:solidFill>
              </a:rPr>
              <a:t>左</a:t>
            </a:r>
            <a:endParaRPr lang="en-US" dirty="0">
              <a:solidFill>
                <a:schemeClr val="bg1"/>
              </a:solidFill>
            </a:endParaRPr>
          </a:p>
        </p:txBody>
      </p:sp>
      <p:sp>
        <p:nvSpPr>
          <p:cNvPr id="12" name="TextBox 11"/>
          <p:cNvSpPr txBox="1"/>
          <p:nvPr/>
        </p:nvSpPr>
        <p:spPr>
          <a:xfrm>
            <a:off x="3337719" y="152400"/>
            <a:ext cx="6715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t>漢服</a:t>
            </a:r>
            <a:endParaRPr lang="en-US" dirty="0"/>
          </a:p>
        </p:txBody>
      </p:sp>
      <p:sp>
        <p:nvSpPr>
          <p:cNvPr id="14" name="TextBox 13"/>
          <p:cNvSpPr txBox="1"/>
          <p:nvPr/>
        </p:nvSpPr>
        <p:spPr>
          <a:xfrm>
            <a:off x="10805319" y="120134"/>
            <a:ext cx="11287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t>漢化胡服</a:t>
            </a:r>
            <a:endParaRPr lang="en-US" dirty="0"/>
          </a:p>
        </p:txBody>
      </p:sp>
      <p:cxnSp>
        <p:nvCxnSpPr>
          <p:cNvPr id="15" name="Straight Connector 14"/>
          <p:cNvCxnSpPr/>
          <p:nvPr/>
        </p:nvCxnSpPr>
        <p:spPr>
          <a:xfrm>
            <a:off x="5699919" y="5490865"/>
            <a:ext cx="533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90319" y="5791200"/>
            <a:ext cx="533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5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9" y="39112"/>
            <a:ext cx="4484805" cy="672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211669"/>
            <a:ext cx="37338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000" dirty="0">
                <a:latin typeface="Times New Roman" panose="02020603050405020304" pitchFamily="18" charset="0"/>
                <a:cs typeface="Times New Roman" panose="02020603050405020304" pitchFamily="18" charset="0"/>
              </a:rPr>
              <a:t>Performances while wearing Han clothing, with large sleeves and robes, are especially beautiful when dancing. (Collection of the National Museum of China, Beijing)</a:t>
            </a:r>
            <a:endParaRPr lang="en-US" sz="10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95" y="120134"/>
            <a:ext cx="4936126" cy="665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99493" y="115549"/>
            <a:ext cx="3505200"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With the promotion of Emperor </a:t>
            </a:r>
            <a:r>
              <a:rPr lang="en-US" altLang="zh-CN" dirty="0" err="1">
                <a:latin typeface="Times New Roman" panose="02020603050405020304" pitchFamily="18" charset="0"/>
                <a:cs typeface="Times New Roman" panose="02020603050405020304" pitchFamily="18" charset="0"/>
              </a:rPr>
              <a:t>Xiaowen</a:t>
            </a:r>
            <a:r>
              <a:rPr lang="en-US" altLang="zh-CN" dirty="0">
                <a:latin typeface="Times New Roman" panose="02020603050405020304" pitchFamily="18" charset="0"/>
                <a:cs typeface="Times New Roman" panose="02020603050405020304" pitchFamily="18" charset="0"/>
              </a:rPr>
              <a:t>, the maids of the Northern Wei Dynasty wore Han clothing when dancing.</a:t>
            </a:r>
          </a:p>
          <a:p>
            <a:r>
              <a:rPr lang="en-US" altLang="zh-CN" dirty="0">
                <a:latin typeface="Times New Roman" panose="02020603050405020304" pitchFamily="18" charset="0"/>
                <a:cs typeface="Times New Roman" panose="02020603050405020304" pitchFamily="18" charset="0"/>
              </a:rPr>
              <a:t>However, they still retained the Xianbei hood and did not take the "left front" and "right front" of gown seriously. So they formed a Chinese-style Hu outfit.</a:t>
            </a:r>
          </a:p>
        </p:txBody>
      </p:sp>
      <p:sp>
        <p:nvSpPr>
          <p:cNvPr id="7" name="TextBox 6"/>
          <p:cNvSpPr txBox="1"/>
          <p:nvPr/>
        </p:nvSpPr>
        <p:spPr>
          <a:xfrm>
            <a:off x="8067691" y="2057400"/>
            <a:ext cx="90769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Right</a:t>
            </a:r>
          </a:p>
        </p:txBody>
      </p:sp>
      <p:sp>
        <p:nvSpPr>
          <p:cNvPr id="8" name="TextBox 7"/>
          <p:cNvSpPr txBox="1"/>
          <p:nvPr/>
        </p:nvSpPr>
        <p:spPr>
          <a:xfrm>
            <a:off x="9814719" y="1981200"/>
            <a:ext cx="600091" cy="369332"/>
          </a:xfrm>
          <a:prstGeom prst="rect">
            <a:avLst/>
          </a:prstGeom>
          <a:noFill/>
        </p:spPr>
        <p:txBody>
          <a:bodyPr wrap="square" rtlCol="0">
            <a:spAutoFit/>
          </a:bodyPr>
          <a:lstStyle/>
          <a:p>
            <a:r>
              <a:rPr lang="en-US" altLang="zh-CN" dirty="0">
                <a:solidFill>
                  <a:schemeClr val="bg1"/>
                </a:solidFill>
                <a:latin typeface="Times New Roman" panose="02020603050405020304" pitchFamily="18" charset="0"/>
                <a:cs typeface="Times New Roman" panose="02020603050405020304" pitchFamily="18" charset="0"/>
              </a:rPr>
              <a:t>Left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906000" y="3258169"/>
            <a:ext cx="3865680" cy="313932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Information:</a:t>
            </a:r>
          </a:p>
          <a:p>
            <a:r>
              <a:rPr lang="en-US" altLang="zh-CN" dirty="0">
                <a:latin typeface="Times New Roman" panose="02020603050405020304" pitchFamily="18" charset="0"/>
                <a:cs typeface="Times New Roman" panose="02020603050405020304" pitchFamily="18" charset="0"/>
              </a:rPr>
              <a:t>Left fronted: Left front covered right front;</a:t>
            </a:r>
          </a:p>
          <a:p>
            <a:r>
              <a:rPr lang="en-US" altLang="zh-CN" dirty="0">
                <a:latin typeface="Times New Roman" panose="02020603050405020304" pitchFamily="18" charset="0"/>
                <a:cs typeface="Times New Roman" panose="02020603050405020304" pitchFamily="18" charset="0"/>
              </a:rPr>
              <a:t>Right fronted: Right front covered left front.</a:t>
            </a:r>
          </a:p>
          <a:p>
            <a:endParaRPr lang="en-US" altLang="zh-CN"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Question: The Han clothing is left-</a:t>
            </a:r>
            <a:r>
              <a:rPr lang="en-US" altLang="zh-CN" dirty="0">
                <a:latin typeface="Times New Roman" panose="02020603050405020304" pitchFamily="18" charset="0"/>
                <a:cs typeface="Times New Roman" panose="02020603050405020304" pitchFamily="18" charset="0"/>
              </a:rPr>
              <a:t>fronted </a:t>
            </a:r>
            <a:r>
              <a:rPr lang="en-US" dirty="0">
                <a:latin typeface="Times New Roman" panose="02020603050405020304" pitchFamily="18" charset="0"/>
                <a:cs typeface="Times New Roman" panose="02020603050405020304" pitchFamily="18" charset="0"/>
              </a:rPr>
              <a:t>/right-fronted? (Please delete one)</a:t>
            </a:r>
          </a:p>
          <a:p>
            <a:r>
              <a:rPr lang="en-US" dirty="0">
                <a:latin typeface="Times New Roman" panose="02020603050405020304" pitchFamily="18" charset="0"/>
                <a:cs typeface="Times New Roman" panose="02020603050405020304" pitchFamily="18" charset="0"/>
              </a:rPr>
              <a:t>Hu clothing is left-fronted /right-fronted? (Please delete one)</a:t>
            </a:r>
          </a:p>
        </p:txBody>
      </p:sp>
      <p:sp>
        <p:nvSpPr>
          <p:cNvPr id="10" name="TextBox 9"/>
          <p:cNvSpPr txBox="1"/>
          <p:nvPr/>
        </p:nvSpPr>
        <p:spPr>
          <a:xfrm>
            <a:off x="1909495" y="1796534"/>
            <a:ext cx="70086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Right</a:t>
            </a:r>
          </a:p>
        </p:txBody>
      </p:sp>
      <p:sp>
        <p:nvSpPr>
          <p:cNvPr id="11" name="TextBox 10"/>
          <p:cNvSpPr txBox="1"/>
          <p:nvPr/>
        </p:nvSpPr>
        <p:spPr>
          <a:xfrm>
            <a:off x="3109119" y="1611868"/>
            <a:ext cx="900137"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Left</a:t>
            </a:r>
          </a:p>
        </p:txBody>
      </p:sp>
      <p:sp>
        <p:nvSpPr>
          <p:cNvPr id="12" name="TextBox 11"/>
          <p:cNvSpPr txBox="1"/>
          <p:nvPr/>
        </p:nvSpPr>
        <p:spPr>
          <a:xfrm>
            <a:off x="2866868" y="258633"/>
            <a:ext cx="155130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Traditional Han Clothing</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0500519" y="120134"/>
            <a:ext cx="143353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Times New Roman" panose="02020603050405020304" pitchFamily="18" charset="0"/>
                <a:cs typeface="Times New Roman" panose="02020603050405020304" pitchFamily="18" charset="0"/>
              </a:rPr>
              <a:t>Sinicized Hu Clothing</a:t>
            </a:r>
          </a:p>
        </p:txBody>
      </p:sp>
      <p:cxnSp>
        <p:nvCxnSpPr>
          <p:cNvPr id="18" name="Straight Connector 17">
            <a:extLst>
              <a:ext uri="{FF2B5EF4-FFF2-40B4-BE49-F238E27FC236}">
                <a16:creationId xmlns:a16="http://schemas.microsoft.com/office/drawing/2014/main" id="{FF6E7BD6-CE7E-460E-9EE1-B3875DDD3494}"/>
              </a:ext>
            </a:extLst>
          </p:cNvPr>
          <p:cNvCxnSpPr>
            <a:cxnSpLocks/>
          </p:cNvCxnSpPr>
          <p:nvPr/>
        </p:nvCxnSpPr>
        <p:spPr>
          <a:xfrm>
            <a:off x="5312642" y="5943600"/>
            <a:ext cx="1143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FF6E7BD6-CE7E-460E-9EE1-B3875DDD3494}"/>
              </a:ext>
            </a:extLst>
          </p:cNvPr>
          <p:cNvCxnSpPr>
            <a:cxnSpLocks/>
          </p:cNvCxnSpPr>
          <p:nvPr/>
        </p:nvCxnSpPr>
        <p:spPr>
          <a:xfrm>
            <a:off x="4828021" y="5410200"/>
            <a:ext cx="1143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33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70719" y="90845"/>
            <a:ext cx="922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TW" altLang="en-US" sz="4800" kern="0" dirty="0">
                <a:solidFill>
                  <a:srgbClr val="000000"/>
                </a:solidFill>
                <a:latin typeface="Adobe 繁黑體 Std B" pitchFamily="34" charset="-128"/>
                <a:ea typeface="Adobe 繁黑體 Std B" pitchFamily="34" charset="-128"/>
              </a:rPr>
              <a:t>本節</a:t>
            </a:r>
            <a:r>
              <a:rPr lang="zh-HK" altLang="zh-TW" sz="4800" kern="0" dirty="0" smtClean="0">
                <a:solidFill>
                  <a:srgbClr val="000000"/>
                </a:solidFill>
                <a:latin typeface="Adobe 繁黑體 Std B" pitchFamily="34" charset="-128"/>
                <a:ea typeface="Adobe 繁黑體 Std B" pitchFamily="34" charset="-128"/>
              </a:rPr>
              <a:t>概要</a:t>
            </a:r>
            <a:endParaRPr lang="en-US" altLang="zh-TW" sz="4800" kern="0" dirty="0">
              <a:solidFill>
                <a:srgbClr val="000000"/>
              </a:solidFill>
              <a:latin typeface="Adobe 繁黑體 Std B" pitchFamily="34" charset="-128"/>
              <a:ea typeface="Adobe 繁黑體 Std B" pitchFamily="34" charset="-128"/>
            </a:endParaRPr>
          </a:p>
        </p:txBody>
      </p:sp>
      <p:sp>
        <p:nvSpPr>
          <p:cNvPr id="2" name="Slide Number Placeholder 1"/>
          <p:cNvSpPr>
            <a:spLocks noGrp="1"/>
          </p:cNvSpPr>
          <p:nvPr>
            <p:ph type="sldNum" sz="quarter" idx="12"/>
          </p:nvPr>
        </p:nvSpPr>
        <p:spPr/>
        <p:txBody>
          <a:bodyPr/>
          <a:lstStyle/>
          <a:p>
            <a:fld id="{AD97F209-1D09-4315-8217-3B38097EDCCA}" type="slidenum">
              <a:rPr lang="en-US" smtClean="0"/>
              <a:t>6</a:t>
            </a:fld>
            <a:endParaRPr lang="en-US"/>
          </a:p>
        </p:txBody>
      </p:sp>
      <p:sp>
        <p:nvSpPr>
          <p:cNvPr id="6" name="矩形 5"/>
          <p:cNvSpPr/>
          <p:nvPr/>
        </p:nvSpPr>
        <p:spPr>
          <a:xfrm>
            <a:off x="670719" y="1283145"/>
            <a:ext cx="11125200" cy="4647426"/>
          </a:xfrm>
          <a:prstGeom prst="rect">
            <a:avLst/>
          </a:prstGeom>
        </p:spPr>
        <p:txBody>
          <a:bodyPr wrap="square">
            <a:spAutoFit/>
          </a:bodyPr>
          <a:lstStyle/>
          <a:p>
            <a:pPr marL="342900" lvl="0" indent="-342900">
              <a:spcAft>
                <a:spcPts val="0"/>
              </a:spcAft>
              <a:buFont typeface="Times New Roman" panose="02020603050405020304" pitchFamily="18" charset="0"/>
              <a:buAutoNum type="arabicPeriod"/>
            </a:pPr>
            <a:r>
              <a:rPr lang="zh-TW" altLang="zh-TW" sz="4000" kern="100" dirty="0"/>
              <a:t>魏晉南北朝（</a:t>
            </a:r>
            <a:r>
              <a:rPr lang="en-US" altLang="zh-TW" sz="4000" kern="100" dirty="0"/>
              <a:t>220-589</a:t>
            </a:r>
            <a:r>
              <a:rPr lang="zh-TW" altLang="zh-TW" sz="4000" kern="100" dirty="0"/>
              <a:t>年）是中國歷史上民族交往最頻繁，亦是民族融合的主要時期</a:t>
            </a:r>
            <a:r>
              <a:rPr lang="zh-TW" altLang="zh-TW" sz="4000" kern="100" dirty="0" smtClean="0"/>
              <a:t>。</a:t>
            </a:r>
            <a:endParaRPr lang="en-US" altLang="zh-TW" sz="4000" kern="100" dirty="0" smtClean="0"/>
          </a:p>
          <a:p>
            <a:pPr marL="342900" indent="-342900">
              <a:buFont typeface="Times New Roman" panose="02020603050405020304" pitchFamily="18" charset="0"/>
              <a:buAutoNum type="arabicPeriod"/>
            </a:pPr>
            <a:r>
              <a:rPr lang="zh-HK" altLang="zh-TW" sz="4000" kern="100" dirty="0"/>
              <a:t>這個時期，中國北方的鮮卑人，進入中原地區，建立北魏王朝</a:t>
            </a:r>
            <a:r>
              <a:rPr lang="zh-HK" altLang="zh-TW" sz="4000" kern="100" dirty="0" smtClean="0"/>
              <a:t>。</a:t>
            </a:r>
            <a:endParaRPr lang="zh-TW" altLang="zh-TW" sz="4000" kern="100" dirty="0">
              <a:latin typeface="Times New Roman" panose="02020603050405020304" pitchFamily="18" charset="0"/>
              <a:cs typeface="Times New Roman" panose="02020603050405020304" pitchFamily="18" charset="0"/>
            </a:endParaRPr>
          </a:p>
          <a:p>
            <a:pPr marL="342900" indent="-342900">
              <a:buFont typeface="Times New Roman" panose="02020603050405020304" pitchFamily="18" charset="0"/>
              <a:buAutoNum type="arabicPeriod"/>
            </a:pPr>
            <a:r>
              <a:rPr lang="zh-HK" altLang="zh-TW" sz="4000" kern="100" dirty="0"/>
              <a:t>孝文帝（在位</a:t>
            </a:r>
            <a:r>
              <a:rPr lang="en-US" altLang="zh-TW" sz="4000" kern="100" dirty="0"/>
              <a:t>471-499</a:t>
            </a:r>
            <a:r>
              <a:rPr lang="zh-HK" altLang="zh-TW" sz="4000" kern="100" dirty="0"/>
              <a:t>年）為了讓鮮卑人與漢人可以和平共處，不單把首都從平城遷至洛陽，更要求鮮卑族人進行了一系列的漢化運動。</a:t>
            </a:r>
            <a:endParaRPr lang="zh-TW" altLang="zh-TW" sz="4000" kern="100" dirty="0">
              <a:latin typeface="Times New Roman" panose="02020603050405020304" pitchFamily="18" charset="0"/>
              <a:cs typeface="Times New Roman" panose="02020603050405020304" pitchFamily="18" charset="0"/>
            </a:endParaRPr>
          </a:p>
          <a:p>
            <a:pPr marL="342900" lvl="0" indent="-342900">
              <a:spcAft>
                <a:spcPts val="0"/>
              </a:spcAft>
              <a:buFont typeface="Times New Roman" panose="02020603050405020304" pitchFamily="18" charset="0"/>
              <a:buAutoNum type="arabicPeriod"/>
            </a:pPr>
            <a:endParaRPr lang="zh-TW" altLang="zh-TW" sz="16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445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06" y="55180"/>
            <a:ext cx="4759135" cy="67476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16758" y="55179"/>
            <a:ext cx="6927529" cy="4548352"/>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16758" y="55180"/>
            <a:ext cx="2366840" cy="461665"/>
          </a:xfrm>
          <a:prstGeom prst="rect">
            <a:avLst/>
          </a:prstGeom>
          <a:noFill/>
        </p:spPr>
        <p:txBody>
          <a:bodyPr wrap="square" rtlCol="0">
            <a:spAutoFit/>
          </a:bodyPr>
          <a:lstStyle/>
          <a:p>
            <a:r>
              <a:rPr lang="zh-CN" altLang="en-US" sz="2400" dirty="0" smtClean="0">
                <a:latin typeface="隶书" panose="02010509060101010101" pitchFamily="49" charset="-122"/>
                <a:ea typeface="隶书" panose="02010509060101010101" pitchFamily="49" charset="-122"/>
              </a:rPr>
              <a:t>香港非華裔民族</a:t>
            </a:r>
            <a:endParaRPr lang="en-US" sz="2400" dirty="0">
              <a:latin typeface="隶书" panose="02010509060101010101" pitchFamily="49" charset="-122"/>
              <a:ea typeface="隶书" panose="02010509060101010101" pitchFamily="49" charset="-122"/>
            </a:endParaRPr>
          </a:p>
        </p:txBody>
      </p:sp>
      <p:sp>
        <p:nvSpPr>
          <p:cNvPr id="6" name="Rectangular Callout 5"/>
          <p:cNvSpPr/>
          <p:nvPr/>
        </p:nvSpPr>
        <p:spPr>
          <a:xfrm>
            <a:off x="5274279" y="4692366"/>
            <a:ext cx="4218638" cy="1332186"/>
          </a:xfrm>
          <a:prstGeom prst="wedgeRectCallout">
            <a:avLst>
              <a:gd name="adj1" fmla="val 66399"/>
              <a:gd name="adj2" fmla="val -90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rPr>
              <a:t>請在上框中，繪畫居住香港的非華裔人士的民族服裝</a:t>
            </a:r>
            <a:endParaRPr lang="en-US" altLang="zh-CN" dirty="0" smtClean="0">
              <a:solidFill>
                <a:schemeClr val="tx1"/>
              </a:solidFill>
            </a:endParaRPr>
          </a:p>
          <a:p>
            <a:r>
              <a:rPr lang="zh-TW" altLang="en-US" dirty="0" smtClean="0">
                <a:solidFill>
                  <a:schemeClr val="tx1"/>
                </a:solidFill>
                <a:latin typeface="SimSun" panose="02010600030101010101" pitchFamily="2" charset="-122"/>
                <a:ea typeface="SimSun" panose="02010600030101010101" pitchFamily="2" charset="-122"/>
              </a:rPr>
              <a:t>或貼上你穿上民族服飾的照片</a:t>
            </a:r>
            <a:r>
              <a:rPr lang="zh-CN" altLang="en-US" dirty="0" smtClean="0">
                <a:solidFill>
                  <a:schemeClr val="tx1"/>
                </a:solidFill>
              </a:rPr>
              <a:t>。</a:t>
            </a:r>
            <a:endParaRPr lang="en-US" dirty="0">
              <a:solidFill>
                <a:schemeClr val="tx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509" y="3810000"/>
            <a:ext cx="2713107" cy="325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5302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06" y="55180"/>
            <a:ext cx="4759135" cy="67476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16758" y="55179"/>
            <a:ext cx="6927529" cy="4548352"/>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5016758" y="55180"/>
            <a:ext cx="7082174" cy="461665"/>
          </a:xfrm>
          <a:prstGeom prst="rect">
            <a:avLst/>
          </a:prstGeom>
          <a:noFill/>
        </p:spPr>
        <p:txBody>
          <a:bodyPr wrap="square" rtlCol="0">
            <a:spAutoFit/>
          </a:bodyPr>
          <a:lstStyle/>
          <a:p>
            <a:r>
              <a:rPr lang="en-US" altLang="zh-CN" sz="2400" dirty="0">
                <a:latin typeface="Times New Roman" panose="02020603050405020304" pitchFamily="18" charset="0"/>
                <a:ea typeface="隶书" panose="02010509060101010101" pitchFamily="49" charset="-122"/>
                <a:cs typeface="Times New Roman" panose="02020603050405020304" pitchFamily="18" charset="0"/>
              </a:rPr>
              <a:t>The non-Chinese ethnic groups of Hong Kong</a:t>
            </a:r>
            <a:endParaRPr lang="en-US" sz="2400"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6" name="Rectangular Callout 5"/>
          <p:cNvSpPr/>
          <p:nvPr/>
        </p:nvSpPr>
        <p:spPr>
          <a:xfrm>
            <a:off x="5274279" y="4692366"/>
            <a:ext cx="4218638" cy="1332186"/>
          </a:xfrm>
          <a:prstGeom prst="wedgeRectCallout">
            <a:avLst>
              <a:gd name="adj1" fmla="val 66399"/>
              <a:gd name="adj2" fmla="val -90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Times New Roman" panose="02020603050405020304" pitchFamily="18" charset="0"/>
                <a:cs typeface="Times New Roman" panose="02020603050405020304" pitchFamily="18" charset="0"/>
              </a:rPr>
              <a:t>In the above box, please draw the traditional clothing of non-Chinese people living in Hong Kong or paste a photo of yourself in traditional clothing.</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2917" y="3449425"/>
            <a:ext cx="2713107" cy="325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4942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19" y="3733800"/>
            <a:ext cx="4842598" cy="2542364"/>
          </a:xfrm>
          <a:prstGeom prst="rect">
            <a:avLst/>
          </a:prstGeom>
          <a:ln>
            <a:solidFill>
              <a:schemeClr val="accent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919" y="931145"/>
            <a:ext cx="3557258" cy="2670241"/>
          </a:xfrm>
          <a:prstGeom prst="rect">
            <a:avLst/>
          </a:prstGeom>
          <a:ln>
            <a:solidFill>
              <a:schemeClr val="accent1"/>
            </a:solidFill>
          </a:ln>
        </p:spPr>
      </p:pic>
      <p:sp>
        <p:nvSpPr>
          <p:cNvPr id="4" name="TextBox 3"/>
          <p:cNvSpPr txBox="1"/>
          <p:nvPr/>
        </p:nvSpPr>
        <p:spPr>
          <a:xfrm>
            <a:off x="213519" y="-23446"/>
            <a:ext cx="4648200" cy="646331"/>
          </a:xfrm>
          <a:prstGeom prst="rect">
            <a:avLst/>
          </a:prstGeom>
          <a:noFill/>
        </p:spPr>
        <p:txBody>
          <a:bodyPr wrap="square" rtlCol="0">
            <a:spAutoFit/>
          </a:bodyPr>
          <a:lstStyle/>
          <a:p>
            <a:r>
              <a:rPr lang="zh-CN" altLang="en-US" dirty="0" smtClean="0"/>
              <a:t>以下</a:t>
            </a:r>
            <a:r>
              <a:rPr lang="zh-TW" altLang="en-US" dirty="0" smtClean="0">
                <a:latin typeface="SimSun" panose="02010600030101010101" pitchFamily="2" charset="-122"/>
                <a:ea typeface="SimSun" panose="02010600030101010101" pitchFamily="2" charset="-122"/>
              </a:rPr>
              <a:t>是</a:t>
            </a:r>
            <a:r>
              <a:rPr lang="zh-CN" altLang="en-US" dirty="0"/>
              <a:t>宣傳“</a:t>
            </a:r>
            <a:r>
              <a:rPr lang="zh-CN" altLang="en-US" dirty="0" smtClean="0"/>
              <a:t>民族共融”的海報，請同學也設計一張。</a:t>
            </a:r>
            <a:endParaRPr lang="en-US" dirty="0"/>
          </a:p>
        </p:txBody>
      </p:sp>
      <p:sp>
        <p:nvSpPr>
          <p:cNvPr id="5" name="Rectangle 4"/>
          <p:cNvSpPr/>
          <p:nvPr/>
        </p:nvSpPr>
        <p:spPr>
          <a:xfrm>
            <a:off x="6157119" y="152400"/>
            <a:ext cx="5638800" cy="6477000"/>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769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19" y="3733800"/>
            <a:ext cx="4842598" cy="2542364"/>
          </a:xfrm>
          <a:prstGeom prst="rect">
            <a:avLst/>
          </a:prstGeom>
          <a:ln>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19" y="931145"/>
            <a:ext cx="3557258" cy="2670241"/>
          </a:xfrm>
          <a:prstGeom prst="rect">
            <a:avLst/>
          </a:prstGeom>
          <a:ln>
            <a:solidFill>
              <a:schemeClr val="accent1"/>
            </a:solidFill>
          </a:ln>
        </p:spPr>
      </p:pic>
      <p:sp>
        <p:nvSpPr>
          <p:cNvPr id="4" name="TextBox 3"/>
          <p:cNvSpPr txBox="1"/>
          <p:nvPr/>
        </p:nvSpPr>
        <p:spPr>
          <a:xfrm>
            <a:off x="289719" y="152400"/>
            <a:ext cx="4648200"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Please design an advertisement like that of the below for "Ethnic Harmony".</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6157119" y="152400"/>
            <a:ext cx="5638800" cy="6477000"/>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4794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5919" y="228600"/>
            <a:ext cx="11579629" cy="5324535"/>
          </a:xfrm>
          <a:prstGeom prst="rect">
            <a:avLst/>
          </a:prstGeom>
        </p:spPr>
        <p:txBody>
          <a:bodyPr wrap="square">
            <a:spAutoFit/>
          </a:bodyPr>
          <a:lstStyle/>
          <a:p>
            <a:pPr>
              <a:spcBef>
                <a:spcPct val="0"/>
              </a:spcBef>
              <a:buFontTx/>
              <a:buNone/>
            </a:pPr>
            <a:r>
              <a:rPr lang="zh-TW" altLang="en-US" dirty="0">
                <a:latin typeface="標楷體" panose="03000509000000000000" pitchFamily="65" charset="-120"/>
                <a:ea typeface="標楷體" panose="03000509000000000000" pitchFamily="65" charset="-120"/>
              </a:rPr>
              <a:t>本課題提供另外一個利用 </a:t>
            </a:r>
            <a:r>
              <a:rPr lang="en-US" altLang="zh-TW" dirty="0" err="1">
                <a:latin typeface="標楷體" panose="03000509000000000000" pitchFamily="65" charset="-120"/>
                <a:ea typeface="標楷體" panose="03000509000000000000" pitchFamily="65" charset="-120"/>
                <a:cs typeface="Times New Roman" panose="02020603050405020304" pitchFamily="18" charset="0"/>
              </a:rPr>
              <a:t>sutori</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製作的網上互動版，可供學生在家自習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溫習之用：</a:t>
            </a:r>
            <a:endParaRPr lang="en-US" altLang="zh-TW" dirty="0">
              <a:latin typeface="標楷體" panose="03000509000000000000" pitchFamily="65" charset="-120"/>
              <a:ea typeface="標楷體" panose="03000509000000000000" pitchFamily="65" charset="-120"/>
            </a:endParaRPr>
          </a:p>
          <a:p>
            <a:pPr>
              <a:spcBef>
                <a:spcPct val="0"/>
              </a:spcBef>
              <a:buFontTx/>
              <a:buNone/>
            </a:pPr>
            <a:r>
              <a:rPr lang="en-US" altLang="zh-HK" dirty="0">
                <a:latin typeface="Times New Roman" panose="02020603050405020304" pitchFamily="18" charset="0"/>
              </a:rPr>
              <a:t>Another online interactive version of this topic produced by </a:t>
            </a:r>
            <a:r>
              <a:rPr lang="en-US" altLang="zh-HK" dirty="0" err="1">
                <a:latin typeface="Times New Roman" panose="02020603050405020304" pitchFamily="18" charset="0"/>
              </a:rPr>
              <a:t>sutori</a:t>
            </a:r>
            <a:r>
              <a:rPr lang="en-US" altLang="zh-HK" dirty="0">
                <a:latin typeface="Times New Roman" panose="02020603050405020304" pitchFamily="18" charset="0"/>
              </a:rPr>
              <a:t> is offered to students’ for their self-learning or revision</a:t>
            </a:r>
            <a:r>
              <a:rPr lang="en-US" altLang="zh-HK" dirty="0" smtClean="0">
                <a:latin typeface="Times New Roman" panose="02020603050405020304" pitchFamily="18" charset="0"/>
              </a:rPr>
              <a:t>:</a:t>
            </a:r>
          </a:p>
          <a:p>
            <a:pPr>
              <a:spcBef>
                <a:spcPct val="0"/>
              </a:spcBef>
              <a:buFontTx/>
              <a:buNone/>
            </a:pPr>
            <a:endParaRPr lang="en-US" altLang="zh-HK" dirty="0">
              <a:latin typeface="Times New Roman" panose="02020603050405020304" pitchFamily="18" charset="0"/>
            </a:endParaRPr>
          </a:p>
          <a:p>
            <a:r>
              <a:rPr lang="zh-TW" altLang="zh-TW" dirty="0">
                <a:latin typeface="標楷體" panose="03000509000000000000" pitchFamily="65" charset="-120"/>
                <a:ea typeface="標楷體" panose="03000509000000000000" pitchFamily="65" charset="-120"/>
              </a:rPr>
              <a:t>胡人內徙與北魏孝文帝</a:t>
            </a:r>
            <a:r>
              <a:rPr lang="zh-TW" altLang="zh-TW" dirty="0" smtClean="0">
                <a:latin typeface="標楷體" panose="03000509000000000000" pitchFamily="65" charset="-120"/>
                <a:ea typeface="標楷體" panose="03000509000000000000" pitchFamily="65" charset="-120"/>
              </a:rPr>
              <a:t>漢化</a:t>
            </a:r>
            <a:r>
              <a:rPr lang="zh-TW" altLang="en-US" dirty="0" smtClean="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err="1" smtClean="0">
                <a:latin typeface="Times New Roman" panose="02020603050405020304" pitchFamily="18" charset="0"/>
              </a:rPr>
              <a:t>Sinicization</a:t>
            </a:r>
            <a:r>
              <a:rPr lang="en-US" altLang="zh-TW" dirty="0" smtClean="0">
                <a:latin typeface="Times New Roman" panose="02020603050405020304" pitchFamily="18" charset="0"/>
              </a:rPr>
              <a:t> </a:t>
            </a:r>
            <a:r>
              <a:rPr lang="en-US" altLang="zh-TW" dirty="0">
                <a:latin typeface="Times New Roman" panose="02020603050405020304" pitchFamily="18" charset="0"/>
              </a:rPr>
              <a:t>Measures by Emperor </a:t>
            </a:r>
            <a:r>
              <a:rPr lang="en-US" altLang="zh-TW" dirty="0" err="1">
                <a:latin typeface="Times New Roman" panose="02020603050405020304" pitchFamily="18" charset="0"/>
              </a:rPr>
              <a:t>Xiaowen</a:t>
            </a:r>
            <a:r>
              <a:rPr lang="en-US" altLang="zh-TW" dirty="0">
                <a:latin typeface="Times New Roman" panose="02020603050405020304" pitchFamily="18" charset="0"/>
              </a:rPr>
              <a:t> in the Northern Wei </a:t>
            </a:r>
            <a:r>
              <a:rPr lang="en-US" altLang="zh-TW" dirty="0" smtClean="0">
                <a:latin typeface="Times New Roman" panose="02020603050405020304" pitchFamily="18" charset="0"/>
              </a:rPr>
              <a:t>Dynasty:</a:t>
            </a:r>
          </a:p>
          <a:p>
            <a:r>
              <a:rPr kumimoji="1" lang="en-US" altLang="zh-TW" dirty="0">
                <a:latin typeface="Times New Roman" panose="02020603050405020304" pitchFamily="18" charset="0"/>
                <a:ea typeface="新細明體" panose="02020500000000000000" pitchFamily="18" charset="-120"/>
                <a:hlinkClick r:id="rId2"/>
              </a:rPr>
              <a:t>https://www.sutori.com/en/story/hu-ren-nei-xi-yu-bei-wei-xiao-wen-di-han-hua-sinicization-measures-by-emperor--52LbMmthjnj1xHqXGJcMf61Q</a:t>
            </a:r>
            <a:endParaRPr kumimoji="1" lang="zh-TW" altLang="zh-TW" dirty="0">
              <a:latin typeface="Times New Roman" panose="02020603050405020304" pitchFamily="18" charset="0"/>
              <a:ea typeface="新細明體" panose="02020500000000000000" pitchFamily="18" charset="-120"/>
            </a:endParaRPr>
          </a:p>
          <a:p>
            <a:endParaRPr lang="en-US" altLang="zh-TW" dirty="0">
              <a:latin typeface="Times New Roman" panose="02020603050405020304" pitchFamily="18" charset="0"/>
            </a:endParaRPr>
          </a:p>
          <a:p>
            <a:pPr>
              <a:spcBef>
                <a:spcPct val="0"/>
              </a:spcBef>
              <a:buFontTx/>
              <a:buNone/>
            </a:pPr>
            <a:r>
              <a:rPr lang="zh-TW" altLang="en-US" dirty="0" smtClean="0">
                <a:latin typeface="標楷體" panose="03000509000000000000" pitchFamily="65" charset="-120"/>
                <a:ea typeface="標楷體" panose="03000509000000000000" pitchFamily="65" charset="-120"/>
              </a:rPr>
              <a:t>二</a:t>
            </a:r>
            <a:r>
              <a:rPr lang="zh-TW" altLang="en-US" dirty="0">
                <a:latin typeface="標楷體" panose="03000509000000000000" pitchFamily="65" charset="-120"/>
                <a:ea typeface="標楷體" panose="03000509000000000000" pitchFamily="65" charset="-120"/>
              </a:rPr>
              <a:t>維碼：</a:t>
            </a:r>
            <a:endParaRPr lang="en-US" altLang="zh-TW" dirty="0">
              <a:latin typeface="標楷體" panose="03000509000000000000" pitchFamily="65" charset="-120"/>
              <a:ea typeface="標楷體" panose="03000509000000000000" pitchFamily="65" charset="-120"/>
            </a:endParaRPr>
          </a:p>
          <a:p>
            <a:pPr>
              <a:spcBef>
                <a:spcPct val="0"/>
              </a:spcBef>
              <a:buFontTx/>
              <a:buNone/>
            </a:pPr>
            <a:r>
              <a:rPr lang="en-US" altLang="zh-TW" dirty="0">
                <a:latin typeface="Times New Roman" panose="02020603050405020304" pitchFamily="18" charset="0"/>
              </a:rPr>
              <a:t>QR code</a:t>
            </a:r>
            <a:r>
              <a:rPr lang="zh-HK" altLang="en-US" dirty="0">
                <a:solidFill>
                  <a:srgbClr val="000000"/>
                </a:solidFill>
                <a:latin typeface="Times New Roman" panose="02020603050405020304" pitchFamily="18" charset="0"/>
              </a:rPr>
              <a:t> ：</a:t>
            </a:r>
            <a:endParaRPr lang="en-US" altLang="zh-HK" dirty="0">
              <a:solidFill>
                <a:srgbClr val="000000"/>
              </a:solidFill>
              <a:latin typeface="Times New Roman" panose="02020603050405020304" pitchFamily="18" charset="0"/>
            </a:endParaRPr>
          </a:p>
          <a:p>
            <a:pPr>
              <a:spcBef>
                <a:spcPct val="0"/>
              </a:spcBef>
              <a:buFontTx/>
              <a:buNone/>
            </a:pPr>
            <a:endParaRPr lang="en-US" altLang="zh-HK" dirty="0" smtClean="0">
              <a:latin typeface="Times New Roman" panose="02020603050405020304" pitchFamily="18" charset="0"/>
            </a:endParaRPr>
          </a:p>
          <a:p>
            <a:pPr>
              <a:spcBef>
                <a:spcPct val="0"/>
              </a:spcBef>
              <a:buFontTx/>
              <a:buNone/>
            </a:pPr>
            <a:endParaRPr lang="en-US" altLang="zh-HK" dirty="0" smtClean="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smtClean="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Aft>
                <a:spcPts val="0"/>
              </a:spcAft>
            </a:pPr>
            <a:endParaRPr lang="zh-TW" altLang="zh-TW" sz="1600" kern="100" dirty="0">
              <a:latin typeface="Times New Roman" panose="02020603050405020304" pitchFamily="18" charset="0"/>
            </a:endParaRPr>
          </a:p>
          <a:p>
            <a:r>
              <a:rPr lang="zh-HK" altLang="zh-TW" dirty="0">
                <a:latin typeface="標楷體" panose="03000509000000000000" pitchFamily="65" charset="-120"/>
                <a:ea typeface="標楷體" panose="03000509000000000000" pitchFamily="65" charset="-120"/>
              </a:rPr>
              <a:t>發佈日期：</a:t>
            </a:r>
            <a:endParaRPr lang="en-US" altLang="zh-HK" dirty="0">
              <a:latin typeface="標楷體" panose="03000509000000000000" pitchFamily="65" charset="-120"/>
              <a:ea typeface="標楷體" panose="03000509000000000000" pitchFamily="65" charset="-120"/>
            </a:endParaRPr>
          </a:p>
          <a:p>
            <a:r>
              <a:rPr lang="en-US" altLang="zh-HK" dirty="0">
                <a:latin typeface="Times New Roman" panose="02020603050405020304" pitchFamily="18" charset="0"/>
              </a:rPr>
              <a:t>Date of issue:</a:t>
            </a:r>
          </a:p>
          <a:p>
            <a:r>
              <a:rPr lang="en-US" altLang="zh-TW" dirty="0" smtClean="0">
                <a:latin typeface="Times New Roman" panose="02020603050405020304" pitchFamily="18" charset="0"/>
              </a:rPr>
              <a:t>18/1/2022</a:t>
            </a:r>
            <a:endParaRPr lang="zh-TW" altLang="en-US" dirty="0">
              <a:latin typeface="Times New Roman" panose="02020603050405020304" pitchFamily="18" charset="0"/>
            </a:endParaRPr>
          </a:p>
        </p:txBody>
      </p:sp>
      <p:pic>
        <p:nvPicPr>
          <p:cNvPr id="3" name="圖片 2"/>
          <p:cNvPicPr>
            <a:picLocks noChangeAspect="1"/>
          </p:cNvPicPr>
          <p:nvPr/>
        </p:nvPicPr>
        <p:blipFill>
          <a:blip r:embed="rId3"/>
          <a:stretch>
            <a:fillRect/>
          </a:stretch>
        </p:blipFill>
        <p:spPr>
          <a:xfrm>
            <a:off x="365919" y="3023505"/>
            <a:ext cx="1340307" cy="1319896"/>
          </a:xfrm>
          <a:prstGeom prst="rect">
            <a:avLst/>
          </a:prstGeom>
        </p:spPr>
      </p:pic>
    </p:spTree>
    <p:extLst>
      <p:ext uri="{BB962C8B-B14F-4D97-AF65-F5344CB8AC3E}">
        <p14:creationId xmlns:p14="http://schemas.microsoft.com/office/powerpoint/2010/main" val="154068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97022" y="46989"/>
            <a:ext cx="9220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zh-TW" sz="6000" kern="100" dirty="0">
                <a:latin typeface="Times New Roman" panose="02020603050405020304" pitchFamily="18" charset="0"/>
                <a:ea typeface="標楷體" panose="03000509000000000000" pitchFamily="65" charset="-120"/>
              </a:rPr>
              <a:t>Key Points of the Chapter</a:t>
            </a:r>
          </a:p>
        </p:txBody>
      </p:sp>
      <p:sp>
        <p:nvSpPr>
          <p:cNvPr id="2" name="Slide Number Placeholder 1"/>
          <p:cNvSpPr>
            <a:spLocks noGrp="1"/>
          </p:cNvSpPr>
          <p:nvPr>
            <p:ph type="sldNum" sz="quarter" idx="12"/>
          </p:nvPr>
        </p:nvSpPr>
        <p:spPr/>
        <p:txBody>
          <a:bodyPr/>
          <a:lstStyle/>
          <a:p>
            <a:fld id="{AD97F209-1D09-4315-8217-3B38097EDCCA}" type="slidenum">
              <a:rPr lang="en-US" smtClean="0"/>
              <a:t>7</a:t>
            </a:fld>
            <a:endParaRPr lang="en-US"/>
          </a:p>
        </p:txBody>
      </p:sp>
      <p:sp>
        <p:nvSpPr>
          <p:cNvPr id="6" name="矩形 5"/>
          <p:cNvSpPr/>
          <p:nvPr/>
        </p:nvSpPr>
        <p:spPr>
          <a:xfrm>
            <a:off x="594518" y="1062652"/>
            <a:ext cx="11201401" cy="5724644"/>
          </a:xfrm>
          <a:prstGeom prst="rect">
            <a:avLst/>
          </a:prstGeom>
        </p:spPr>
        <p:txBody>
          <a:bodyPr wrap="square">
            <a:spAutoFit/>
          </a:bodyPr>
          <a:lstStyle/>
          <a:p>
            <a:pPr marL="342900" indent="-342900">
              <a:spcAft>
                <a:spcPts val="0"/>
              </a:spcAft>
              <a:buFont typeface="+mj-lt"/>
              <a:buAutoNum type="arabicPeriod"/>
            </a:pPr>
            <a:r>
              <a:rPr lang="en-US" altLang="zh-TW" sz="3200" kern="100" dirty="0">
                <a:latin typeface="Times New Roman" panose="02020603050405020304" pitchFamily="18" charset="0"/>
                <a:ea typeface="標楷體" panose="03000509000000000000" pitchFamily="65" charset="-120"/>
              </a:rPr>
              <a:t>The Wei, </a:t>
            </a:r>
            <a:r>
              <a:rPr lang="en-US" altLang="zh-TW" sz="3200" kern="100" dirty="0" err="1">
                <a:latin typeface="Times New Roman" panose="02020603050405020304" pitchFamily="18" charset="0"/>
                <a:ea typeface="標楷體" panose="03000509000000000000" pitchFamily="65" charset="-120"/>
              </a:rPr>
              <a:t>Jin</a:t>
            </a:r>
            <a:r>
              <a:rPr lang="en-US" altLang="zh-TW" sz="3200" kern="100" dirty="0">
                <a:latin typeface="Times New Roman" panose="02020603050405020304" pitchFamily="18" charset="0"/>
                <a:ea typeface="標楷體" panose="03000509000000000000" pitchFamily="65" charset="-120"/>
              </a:rPr>
              <a:t>, Southern and Northern Dynasties (220-589) was the period with the most frequent contacts between ethnic groups in Chinese history. As such, it was the main period of ethnic integration.</a:t>
            </a:r>
          </a:p>
          <a:p>
            <a:pPr marL="342900" indent="-342900">
              <a:buFont typeface="+mj-lt"/>
              <a:buAutoNum type="arabicPeriod"/>
            </a:pPr>
            <a:r>
              <a:rPr lang="en-US" altLang="zh-TW" sz="3200" kern="100" dirty="0">
                <a:latin typeface="Times New Roman" panose="02020603050405020304" pitchFamily="18" charset="0"/>
                <a:ea typeface="標楷體" panose="03000509000000000000" pitchFamily="65" charset="-120"/>
              </a:rPr>
              <a:t>During this period, the </a:t>
            </a:r>
            <a:r>
              <a:rPr lang="en-US" altLang="zh-TW" sz="3200" kern="100" dirty="0" err="1">
                <a:latin typeface="Times New Roman" panose="02020603050405020304" pitchFamily="18" charset="0"/>
                <a:ea typeface="標楷體" panose="03000509000000000000" pitchFamily="65" charset="-120"/>
              </a:rPr>
              <a:t>Xianbei</a:t>
            </a:r>
            <a:r>
              <a:rPr lang="en-US" altLang="zh-TW" sz="3200" kern="100" dirty="0">
                <a:latin typeface="Times New Roman" panose="02020603050405020304" pitchFamily="18" charset="0"/>
                <a:ea typeface="標楷體" panose="03000509000000000000" pitchFamily="65" charset="-120"/>
              </a:rPr>
              <a:t> ethnic group migrated to northern China and established the Northern Wei Dynasty.</a:t>
            </a:r>
          </a:p>
          <a:p>
            <a:pPr marL="342900" indent="-342900">
              <a:buFont typeface="+mj-lt"/>
              <a:buAutoNum type="arabicPeriod"/>
            </a:pPr>
            <a:r>
              <a:rPr lang="en-US" altLang="zh-TW" sz="3200" kern="100" dirty="0">
                <a:latin typeface="Times New Roman" panose="02020603050405020304" pitchFamily="18" charset="0"/>
                <a:ea typeface="標楷體" panose="03000509000000000000" pitchFamily="65" charset="-120"/>
              </a:rPr>
              <a:t>To ensure the </a:t>
            </a:r>
            <a:r>
              <a:rPr lang="en-US" altLang="zh-TW" sz="3200" kern="100" dirty="0" err="1">
                <a:latin typeface="Times New Roman" panose="02020603050405020304" pitchFamily="18" charset="0"/>
                <a:ea typeface="標楷體" panose="03000509000000000000" pitchFamily="65" charset="-120"/>
              </a:rPr>
              <a:t>Xianbei</a:t>
            </a:r>
            <a:r>
              <a:rPr lang="en-US" altLang="zh-TW" sz="3200" kern="100" dirty="0">
                <a:latin typeface="Times New Roman" panose="02020603050405020304" pitchFamily="18" charset="0"/>
                <a:ea typeface="標楷體" panose="03000509000000000000" pitchFamily="65" charset="-120"/>
              </a:rPr>
              <a:t> and Han people would live together peacefully, Emperor Xiaowen (reigned 471-499) not only moved the capital from Pingcheng to Luoyang, but also carried out a series of </a:t>
            </a:r>
            <a:r>
              <a:rPr lang="en-US" altLang="zh-TW" sz="3200" kern="100" dirty="0" err="1">
                <a:latin typeface="Times New Roman" panose="02020603050405020304" pitchFamily="18" charset="0"/>
                <a:ea typeface="標楷體" panose="03000509000000000000" pitchFamily="65" charset="-120"/>
              </a:rPr>
              <a:t>Sinicization</a:t>
            </a:r>
            <a:r>
              <a:rPr lang="en-US" altLang="zh-TW" sz="3200" kern="100" dirty="0">
                <a:latin typeface="Times New Roman" panose="02020603050405020304" pitchFamily="18" charset="0"/>
                <a:ea typeface="標楷體" panose="03000509000000000000" pitchFamily="65" charset="-120"/>
              </a:rPr>
              <a:t> campaigns.</a:t>
            </a:r>
          </a:p>
          <a:p>
            <a:endParaRPr lang="en-US" altLang="zh-TW" sz="1600" kern="100" dirty="0" smtClean="0"/>
          </a:p>
          <a:p>
            <a:endParaRPr lang="zh-TW" altLang="zh-TW" sz="1400" kern="100" dirty="0">
              <a:latin typeface="Times New Roman" panose="02020603050405020304" pitchFamily="18" charset="0"/>
              <a:cs typeface="Times New Roman" panose="02020603050405020304" pitchFamily="18" charset="0"/>
            </a:endParaRPr>
          </a:p>
          <a:p>
            <a:pPr>
              <a:spcAft>
                <a:spcPts val="0"/>
              </a:spcAft>
            </a:pPr>
            <a:endParaRPr lang="zh-TW" altLang="zh-TW" sz="16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24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uhk.edu.hk/rih/csic/images/hd-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951" y="304800"/>
            <a:ext cx="4099719" cy="2728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uhk.edu.hk/rih/csic/images/hd-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709" y="1066800"/>
            <a:ext cx="4132125" cy="3099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uhk.edu.hk/rih/csic/images/hd-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757" y="3962400"/>
            <a:ext cx="4191000" cy="278963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119" y="3630015"/>
            <a:ext cx="4495800" cy="322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6742" y="2231001"/>
            <a:ext cx="3048000"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latin typeface="+mn-ea"/>
              </a:rPr>
              <a:t>課堂活動：</a:t>
            </a:r>
            <a:endParaRPr lang="en-US" altLang="zh-CN" dirty="0" smtClean="0">
              <a:latin typeface="+mn-ea"/>
            </a:endParaRPr>
          </a:p>
          <a:p>
            <a:r>
              <a:rPr lang="zh-TW" altLang="en-US" dirty="0" smtClean="0">
                <a:latin typeface="SimSun" panose="02010600030101010101" pitchFamily="2" charset="-122"/>
                <a:ea typeface="SimSun" panose="02010600030101010101" pitchFamily="2" charset="-122"/>
              </a:rPr>
              <a:t>請</a:t>
            </a:r>
            <a:r>
              <a:rPr lang="zh-TW" altLang="en-US" dirty="0" smtClean="0">
                <a:solidFill>
                  <a:schemeClr val="tx1"/>
                </a:solidFill>
                <a:latin typeface="SimSun" panose="02010600030101010101" pitchFamily="2" charset="-122"/>
                <a:ea typeface="SimSun" panose="02010600030101010101" pitchFamily="2" charset="-122"/>
              </a:rPr>
              <a:t>不同族裔同學的代表</a:t>
            </a:r>
            <a:r>
              <a:rPr lang="zh-CN" altLang="en-US" dirty="0" smtClean="0">
                <a:solidFill>
                  <a:schemeClr val="tx1"/>
                </a:solidFill>
                <a:latin typeface="SimSun" panose="02010600030101010101" pitchFamily="2" charset="-122"/>
                <a:ea typeface="SimSun" panose="02010600030101010101" pitchFamily="2" charset="-122"/>
              </a:rPr>
              <a:t>向</a:t>
            </a:r>
            <a:r>
              <a:rPr lang="zh-TW" altLang="en-US" dirty="0" smtClean="0">
                <a:solidFill>
                  <a:schemeClr val="tx1"/>
                </a:solidFill>
                <a:latin typeface="SimSun" panose="02010600030101010101" pitchFamily="2" charset="-122"/>
                <a:ea typeface="SimSun" panose="02010600030101010101" pitchFamily="2" charset="-122"/>
              </a:rPr>
              <a:t>班</a:t>
            </a:r>
            <a:r>
              <a:rPr lang="zh-TW" altLang="en-US" dirty="0">
                <a:solidFill>
                  <a:schemeClr val="tx1"/>
                </a:solidFill>
                <a:latin typeface="SimSun" panose="02010600030101010101" pitchFamily="2" charset="-122"/>
                <a:ea typeface="SimSun" panose="02010600030101010101" pitchFamily="2" charset="-122"/>
              </a:rPr>
              <a:t>中</a:t>
            </a:r>
            <a:r>
              <a:rPr lang="zh-CN" altLang="en-US" dirty="0" smtClean="0">
                <a:solidFill>
                  <a:schemeClr val="tx1"/>
                </a:solidFill>
                <a:latin typeface="SimSun" panose="02010600030101010101" pitchFamily="2" charset="-122"/>
                <a:ea typeface="SimSun" panose="02010600030101010101" pitchFamily="2" charset="-122"/>
              </a:rPr>
              <a:t>同學</a:t>
            </a:r>
            <a:r>
              <a:rPr lang="zh-CN" altLang="en-US" dirty="0" smtClean="0">
                <a:latin typeface="SimSun" panose="02010600030101010101" pitchFamily="2" charset="-122"/>
                <a:ea typeface="SimSun" panose="02010600030101010101" pitchFamily="2" charset="-122"/>
              </a:rPr>
              <a:t>簡介所屬</a:t>
            </a:r>
            <a:r>
              <a:rPr lang="zh-TW" altLang="en-US" dirty="0" smtClean="0">
                <a:latin typeface="SimSun" panose="02010600030101010101" pitchFamily="2" charset="-122"/>
                <a:ea typeface="SimSun" panose="02010600030101010101" pitchFamily="2" charset="-122"/>
              </a:rPr>
              <a:t>族</a:t>
            </a:r>
            <a:r>
              <a:rPr lang="zh-TW" altLang="en-US" dirty="0">
                <a:latin typeface="SimSun" panose="02010600030101010101" pitchFamily="2" charset="-122"/>
                <a:ea typeface="SimSun" panose="02010600030101010101" pitchFamily="2" charset="-122"/>
              </a:rPr>
              <a:t>裔的衣飾、</a:t>
            </a:r>
            <a:r>
              <a:rPr lang="zh-TW" altLang="en-US" dirty="0" smtClean="0">
                <a:latin typeface="SimSun" panose="02010600030101010101" pitchFamily="2" charset="-122"/>
                <a:ea typeface="SimSun" panose="02010600030101010101" pitchFamily="2" charset="-122"/>
              </a:rPr>
              <a:t>宗教</a:t>
            </a:r>
            <a:r>
              <a:rPr lang="zh-CN" altLang="en-US" dirty="0" smtClean="0">
                <a:latin typeface="SimSun" panose="02010600030101010101" pitchFamily="2" charset="-122"/>
                <a:ea typeface="SimSun" panose="02010600030101010101" pitchFamily="2" charset="-122"/>
              </a:rPr>
              <a:t>和</a:t>
            </a:r>
            <a:r>
              <a:rPr lang="zh-TW" altLang="en-US" dirty="0" smtClean="0">
                <a:latin typeface="SimSun" panose="02010600030101010101" pitchFamily="2" charset="-122"/>
                <a:ea typeface="SimSun" panose="02010600030101010101" pitchFamily="2" charset="-122"/>
              </a:rPr>
              <a:t>生活</a:t>
            </a:r>
            <a:r>
              <a:rPr lang="zh-TW" altLang="en-US" dirty="0">
                <a:latin typeface="SimSun" panose="02010600030101010101" pitchFamily="2" charset="-122"/>
                <a:ea typeface="SimSun" panose="02010600030101010101" pitchFamily="2" charset="-122"/>
              </a:rPr>
              <a:t>習慣</a:t>
            </a:r>
            <a:r>
              <a:rPr lang="zh-TW" altLang="en-US" dirty="0" smtClean="0">
                <a:latin typeface="SimSun" panose="02010600030101010101" pitchFamily="2" charset="-122"/>
                <a:ea typeface="SimSun" panose="02010600030101010101" pitchFamily="2" charset="-122"/>
              </a:rPr>
              <a:t>等</a:t>
            </a:r>
            <a:r>
              <a:rPr lang="zh-CN" altLang="en-US" dirty="0" smtClean="0">
                <a:latin typeface="SimSun" panose="02010600030101010101" pitchFamily="2" charset="-122"/>
                <a:ea typeface="SimSun" panose="02010600030101010101" pitchFamily="2" charset="-122"/>
              </a:rPr>
              <a:t>。</a:t>
            </a:r>
            <a:endParaRPr lang="en-US" dirty="0">
              <a:latin typeface="SimSun" panose="02010600030101010101" pitchFamily="2" charset="-122"/>
              <a:ea typeface="SimSun" panose="02010600030101010101" pitchFamily="2" charset="-122"/>
            </a:endParaRPr>
          </a:p>
        </p:txBody>
      </p:sp>
      <p:sp>
        <p:nvSpPr>
          <p:cNvPr id="3" name="TextBox 2"/>
          <p:cNvSpPr txBox="1"/>
          <p:nvPr/>
        </p:nvSpPr>
        <p:spPr>
          <a:xfrm>
            <a:off x="344358" y="914400"/>
            <a:ext cx="312704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dirty="0">
                <a:solidFill>
                  <a:prstClr val="black"/>
                </a:solidFill>
                <a:latin typeface="+mn-ea"/>
              </a:rPr>
              <a:t>2016</a:t>
            </a:r>
            <a:r>
              <a:rPr lang="zh-CN" altLang="en-US" dirty="0">
                <a:solidFill>
                  <a:prstClr val="black"/>
                </a:solidFill>
                <a:latin typeface="+mn-ea"/>
              </a:rPr>
              <a:t>年，香港中文大學的穆斯林學生，舉辦了一個穆斯林文化節，向其他同學介紹他們的</a:t>
            </a:r>
            <a:r>
              <a:rPr lang="zh-CN" altLang="en-US" dirty="0" smtClean="0">
                <a:solidFill>
                  <a:prstClr val="black"/>
                </a:solidFill>
                <a:latin typeface="+mn-ea"/>
              </a:rPr>
              <a:t>文化。</a:t>
            </a:r>
            <a:endParaRPr lang="en-US" altLang="zh-CN" dirty="0">
              <a:solidFill>
                <a:prstClr val="black"/>
              </a:solidFill>
              <a:latin typeface="+mn-ea"/>
            </a:endParaRPr>
          </a:p>
        </p:txBody>
      </p:sp>
      <p:sp>
        <p:nvSpPr>
          <p:cNvPr id="4" name="文字方塊 3"/>
          <p:cNvSpPr txBox="1"/>
          <p:nvPr/>
        </p:nvSpPr>
        <p:spPr>
          <a:xfrm>
            <a:off x="344358" y="240797"/>
            <a:ext cx="2698175" cy="523220"/>
          </a:xfrm>
          <a:prstGeom prst="rect">
            <a:avLst/>
          </a:prstGeom>
          <a:noFill/>
        </p:spPr>
        <p:txBody>
          <a:bodyPr wrap="none" rtlCol="0">
            <a:spAutoFit/>
          </a:bodyPr>
          <a:lstStyle/>
          <a:p>
            <a:r>
              <a:rPr lang="zh-TW" altLang="en-US" sz="2800" b="1" dirty="0" smtClean="0">
                <a:latin typeface="微軟正黑體" panose="020B0604030504040204" pitchFamily="34" charset="-120"/>
                <a:ea typeface="微軟正黑體" panose="020B0604030504040204" pitchFamily="34" charset="-120"/>
              </a:rPr>
              <a:t>引言：種族共融</a:t>
            </a:r>
            <a:endParaRPr lang="zh-HK"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4769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uhk.edu.hk/rih/csic/images/hd-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951" y="304800"/>
            <a:ext cx="4099719" cy="2728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uhk.edu.hk/rih/csic/images/hd-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709" y="1066800"/>
            <a:ext cx="4132125" cy="3099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uhk.edu.hk/rih/csic/images/hd-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670" y="3962400"/>
            <a:ext cx="4191000" cy="278963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438" y="3524049"/>
            <a:ext cx="4495800" cy="322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4358" y="2429686"/>
            <a:ext cx="3127046" cy="12464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zh-CN" sz="1500" dirty="0">
                <a:latin typeface="Times New Roman" panose="02020603050405020304" pitchFamily="18" charset="0"/>
                <a:cs typeface="Times New Roman" panose="02020603050405020304" pitchFamily="18" charset="0"/>
              </a:rPr>
              <a:t>Classroom activity:</a:t>
            </a:r>
          </a:p>
          <a:p>
            <a:r>
              <a:rPr lang="en-US" altLang="zh-CN" sz="1500" dirty="0">
                <a:latin typeface="Times New Roman" panose="02020603050405020304" pitchFamily="18" charset="0"/>
                <a:cs typeface="Times New Roman" panose="02020603050405020304" pitchFamily="18" charset="0"/>
              </a:rPr>
              <a:t>NCS students may introduce to their classmates the clothing, decoration, religion, and living habits of their ethnic groups.</a:t>
            </a:r>
            <a:endParaRPr lang="en-US" sz="15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TextBox 2"/>
          <p:cNvSpPr txBox="1"/>
          <p:nvPr/>
        </p:nvSpPr>
        <p:spPr>
          <a:xfrm>
            <a:off x="344358" y="1066800"/>
            <a:ext cx="3127047" cy="12464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1500" dirty="0">
                <a:solidFill>
                  <a:prstClr val="black"/>
                </a:solidFill>
                <a:latin typeface="Times New Roman" panose="02020603050405020304" pitchFamily="18" charset="0"/>
                <a:cs typeface="Times New Roman" panose="02020603050405020304" pitchFamily="18" charset="0"/>
              </a:rPr>
              <a:t>In 2016, Muslim students of the Chinese University of Hong Kong held a Muslim Cultural Festival. There, they introduced their culture to other students.</a:t>
            </a:r>
          </a:p>
        </p:txBody>
      </p:sp>
      <p:sp>
        <p:nvSpPr>
          <p:cNvPr id="4" name="文字方塊 3"/>
          <p:cNvSpPr txBox="1"/>
          <p:nvPr/>
        </p:nvSpPr>
        <p:spPr>
          <a:xfrm>
            <a:off x="106400" y="152400"/>
            <a:ext cx="3602961" cy="400110"/>
          </a:xfrm>
          <a:prstGeom prst="rect">
            <a:avLst/>
          </a:prstGeom>
          <a:noFill/>
        </p:spPr>
        <p:txBody>
          <a:bodyPr wrap="square" rtlCol="0">
            <a:spAutoFit/>
          </a:bodyPr>
          <a:lstStyle/>
          <a:p>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Introduction: Ethnic Harmony</a:t>
            </a:r>
            <a:endParaRPr lang="zh-HK"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5370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5187</TotalTime>
  <Words>5369</Words>
  <Application>Microsoft Office PowerPoint</Application>
  <PresentationFormat>自訂</PresentationFormat>
  <Paragraphs>688</Paragraphs>
  <Slides>64</Slides>
  <Notes>8</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64</vt:i4>
      </vt:variant>
    </vt:vector>
  </HeadingPairs>
  <TitlesOfParts>
    <vt:vector size="82" baseType="lpstr">
      <vt:lpstr>Adobe 繁黑體 Std B</vt:lpstr>
      <vt:lpstr>隶书</vt:lpstr>
      <vt:lpstr>微软雅黑</vt:lpstr>
      <vt:lpstr>SimSun</vt:lpstr>
      <vt:lpstr>SimSun</vt:lpstr>
      <vt:lpstr>华文琥珀</vt:lpstr>
      <vt:lpstr>华文隶书</vt:lpstr>
      <vt:lpstr>文鼎中鋼筆行楷</vt:lpstr>
      <vt:lpstr>文鼎火柴體</vt:lpstr>
      <vt:lpstr>微軟正黑體</vt:lpstr>
      <vt:lpstr>新細明體</vt:lpstr>
      <vt:lpstr>標楷體</vt:lpstr>
      <vt:lpstr>Arial</vt:lpstr>
      <vt:lpstr>Arial</vt:lpstr>
      <vt:lpstr>Calibri</vt:lpstr>
      <vt:lpstr>Tahoma</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swcheung</dc:creator>
  <cp:lastModifiedBy>LO, Ka-yan</cp:lastModifiedBy>
  <cp:revision>177</cp:revision>
  <dcterms:created xsi:type="dcterms:W3CDTF">2020-09-06T10:10:21Z</dcterms:created>
  <dcterms:modified xsi:type="dcterms:W3CDTF">2022-01-18T01:28:17Z</dcterms:modified>
</cp:coreProperties>
</file>